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7.png" ContentType="image/png"/>
  <Override PartName="/ppt/media/image8.png" ContentType="image/png"/>
  <Override PartName="/ppt/media/image7.png" ContentType="image/png"/>
  <Override PartName="/ppt/media/media31.avi" ContentType="video/x-msvideo"/>
  <Override PartName="/ppt/media/image5.png" ContentType="image/png"/>
  <Override PartName="/ppt/media/image29.jpeg" ContentType="image/jpeg"/>
  <Override PartName="/ppt/media/image30.png" ContentType="image/png"/>
  <Override PartName="/ppt/media/image10.png" ContentType="image/png"/>
  <Override PartName="/ppt/media/image4.png" ContentType="image/png"/>
  <Override PartName="/ppt/media/image12.jpeg" ContentType="image/jpeg"/>
  <Override PartName="/ppt/media/image13.png" ContentType="image/png"/>
  <Override PartName="/ppt/media/image6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11.png" ContentType="image/png"/>
  <Override PartName="/ppt/media/image9.jpeg" ContentType="image/jpeg"/>
  <Override PartName="/ppt/media/image32.png" ContentType="image/png"/>
  <Override PartName="/ppt/media/image2.png" ContentType="image/png"/>
  <Override PartName="/ppt/media/image25.png" ContentType="image/png"/>
  <Override PartName="/ppt/media/image1.png" ContentType="image/png"/>
  <Override PartName="/ppt/media/image24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8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Cl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ic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k 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to 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m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o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v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e 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th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e 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sli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d</a:t>
            </a: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e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</a:t>
            </a:r>
            <a:r>
              <a:rPr b="0" lang="en-US" sz="2000" spc="-1" strike="noStrike">
                <a:latin typeface="Arial"/>
              </a:rPr>
              <a:t>the notes </a:t>
            </a:r>
            <a:r>
              <a:rPr b="0" lang="en-US" sz="2000" spc="-1" strike="noStrike">
                <a:latin typeface="Arial"/>
              </a:rPr>
              <a:t>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B6250505-CD2B-4508-AC94-02C1BD357F5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4023000" y="8917560"/>
            <a:ext cx="3077280" cy="470520"/>
          </a:xfrm>
          <a:prstGeom prst="rect">
            <a:avLst/>
          </a:prstGeom>
          <a:noFill/>
          <a:ln>
            <a:noFill/>
          </a:ln>
        </p:spPr>
        <p:txBody>
          <a:bodyPr lIns="94320" rIns="94320" tIns="47160" bIns="47160" anchor="b">
            <a:noAutofit/>
          </a:bodyPr>
          <a:p>
            <a:pPr algn="r">
              <a:lnSpc>
                <a:spcPct val="100000"/>
              </a:lnSpc>
            </a:pPr>
            <a:fld id="{BF1411A1-C3F3-49CB-99C3-FD256E6816A0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10280" y="4518360"/>
            <a:ext cx="5681520" cy="3696480"/>
          </a:xfrm>
          <a:prstGeom prst="rect">
            <a:avLst/>
          </a:prstGeom>
        </p:spPr>
        <p:txBody>
          <a:bodyPr lIns="93240" rIns="9324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sldImg"/>
          </p:nvPr>
        </p:nvSpPr>
        <p:spPr>
          <a:xfrm>
            <a:off x="735120" y="1173240"/>
            <a:ext cx="5632200" cy="3168360"/>
          </a:xfrm>
          <a:prstGeom prst="rect">
            <a:avLst/>
          </a:prstGeom>
        </p:spPr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sldImg"/>
          </p:nvPr>
        </p:nvSpPr>
        <p:spPr>
          <a:xfrm>
            <a:off x="123840" y="765000"/>
            <a:ext cx="6792480" cy="3820680"/>
          </a:xfrm>
          <a:prstGeom prst="rect">
            <a:avLst/>
          </a:prstGeom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710280" y="4518360"/>
            <a:ext cx="5681520" cy="3696480"/>
          </a:xfrm>
          <a:prstGeom prst="rect">
            <a:avLst/>
          </a:prstGeom>
        </p:spPr>
        <p:txBody>
          <a:bodyPr lIns="94320" rIns="94320" tIns="47160" bIns="4716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62" name="TextShape 3"/>
          <p:cNvSpPr txBox="1"/>
          <p:nvPr/>
        </p:nvSpPr>
        <p:spPr>
          <a:xfrm>
            <a:off x="4023000" y="8917560"/>
            <a:ext cx="3077280" cy="470520"/>
          </a:xfrm>
          <a:prstGeom prst="rect">
            <a:avLst/>
          </a:prstGeom>
          <a:noFill/>
          <a:ln>
            <a:noFill/>
          </a:ln>
        </p:spPr>
        <p:txBody>
          <a:bodyPr lIns="94320" rIns="94320" tIns="47160" bIns="47160" anchor="b">
            <a:noAutofit/>
          </a:bodyPr>
          <a:p>
            <a:pPr algn="r">
              <a:lnSpc>
                <a:spcPct val="100000"/>
              </a:lnSpc>
            </a:pPr>
            <a:fld id="{1B17140B-FE5D-4996-8CC6-487C1A73B9D8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edit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Master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title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551A360-7F1A-4DE6-B878-8DC9C727CAE7}" type="datetime">
              <a:rPr b="0" lang="en-IL" sz="1200" spc="-1" strike="noStrike">
                <a:solidFill>
                  <a:srgbClr val="8b8b8b"/>
                </a:solidFill>
                <a:latin typeface="Calibri"/>
              </a:rPr>
              <a:t>6/17/24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9D85B4C-DEDD-49D2-8A07-E209567A358C}" type="slidenum">
              <a:rPr b="0" lang="en-IL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I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5079600" cy="41144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IL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IL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197760" y="1981080"/>
            <a:ext cx="5079600" cy="4114440"/>
          </a:xfrm>
          <a:prstGeom prst="rect">
            <a:avLst/>
          </a:prstGeom>
        </p:spPr>
        <p:txBody>
          <a:bodyPr lIns="90000" rIns="90000" tIns="45000" bIns="4500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597A29D-70C7-42F7-9F70-EABD940563BF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455FE78-07F2-46AE-A97D-ECC5578E01E3}" type="datetime">
              <a:rPr b="0" lang="en-IL" sz="1200" spc="-1" strike="noStrike">
                <a:solidFill>
                  <a:srgbClr val="8b8b8b"/>
                </a:solidFill>
                <a:latin typeface="Calibri"/>
              </a:rPr>
              <a:t>6/17/24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B337DF0-13DF-4BB4-B2D7-5028C4DADAEA}" type="slidenum">
              <a:rPr b="0" lang="en-IL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IL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L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IL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L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IL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I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I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L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I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video" Target="../media/media31.avi"/><Relationship Id="rId2" Type="http://schemas.microsoft.com/office/2007/relationships/media" Target="../media/media31.avi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274320" y="182880"/>
            <a:ext cx="4176360" cy="1142640"/>
          </a:xfrm>
          <a:prstGeom prst="rect">
            <a:avLst/>
          </a:prstGeom>
          <a:noFill/>
          <a:ln>
            <a:noFill/>
          </a:ln>
          <a:effectLst>
            <a:outerShdw dist="37674" dir="2700000">
              <a:srgbClr val="ffffff">
                <a:alpha val="75000"/>
              </a:srgbClr>
            </a:outerShdw>
          </a:effectLst>
        </p:spPr>
        <p:txBody>
          <a:bodyPr lIns="90360" rIns="90360" tIns="44280" bIns="44280" anchor="ctr">
            <a:normAutofit fontScale="84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d0d6e"/>
                </a:solidFill>
                <a:latin typeface="Calibri Light"/>
              </a:rPr>
              <a:t>Lak</a:t>
            </a:r>
            <a:r>
              <a:rPr b="1" lang="en-US" sz="4400" spc="-1" strike="noStrike">
                <a:solidFill>
                  <a:srgbClr val="0d0d6e"/>
                </a:solidFill>
                <a:latin typeface="Calibri Light"/>
              </a:rPr>
              <a:t>e </a:t>
            </a:r>
            <a:r>
              <a:rPr b="1" lang="en-US" sz="4400" spc="-1" strike="noStrike">
                <a:solidFill>
                  <a:srgbClr val="0d0d6e"/>
                </a:solidFill>
                <a:latin typeface="Calibri Light"/>
              </a:rPr>
              <a:t>Kin</a:t>
            </a:r>
            <a:r>
              <a:rPr b="1" lang="en-US" sz="4400" spc="-1" strike="noStrike">
                <a:solidFill>
                  <a:srgbClr val="0d0d6e"/>
                </a:solidFill>
                <a:latin typeface="Calibri Light"/>
              </a:rPr>
              <a:t>ner</a:t>
            </a:r>
            <a:r>
              <a:rPr b="1" lang="en-US" sz="4400" spc="-1" strike="noStrike">
                <a:solidFill>
                  <a:srgbClr val="0d0d6e"/>
                </a:solidFill>
                <a:latin typeface="Calibri Light"/>
              </a:rPr>
              <a:t>et</a:t>
            </a:r>
            <a:endParaRPr b="0" lang="en-I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274320" y="1097280"/>
            <a:ext cx="3383280" cy="2862360"/>
          </a:xfrm>
          <a:prstGeom prst="rect">
            <a:avLst/>
          </a:prstGeom>
          <a:noFill/>
          <a:ln>
            <a:noFill/>
          </a:ln>
        </p:spPr>
        <p:txBody>
          <a:bodyPr lIns="90360" rIns="90360" tIns="44280" bIns="44280">
            <a:normAutofit fontScale="31000"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IL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Latitude: 32°N\Longitude: 35°E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Altitude: -210 m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Length: 21 km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Width: 12 km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Mean depth: 20 m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Max depth: 42 m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Area: 170 km</a:t>
            </a:r>
            <a:r>
              <a:rPr b="0" lang="en-US" sz="24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Volume: 4300 x 10</a:t>
            </a:r>
            <a:r>
              <a:rPr b="0" lang="en-US" sz="2400" spc="-1" strike="noStrike" baseline="30000">
                <a:solidFill>
                  <a:srgbClr val="000000"/>
                </a:solidFill>
                <a:latin typeface="Arial"/>
              </a:rPr>
              <a:t>6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m</a:t>
            </a:r>
            <a:r>
              <a:rPr b="0" lang="en-US" sz="2400" spc="-1" strike="noStrike" baseline="30000">
                <a:solidFill>
                  <a:srgbClr val="000000"/>
                </a:solidFill>
                <a:latin typeface="Arial"/>
              </a:rPr>
              <a:t>3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Jordan R annual inflow: 310 x 10</a:t>
            </a:r>
            <a:r>
              <a:rPr b="0" lang="en-US" sz="2400" spc="-1" strike="noStrike" baseline="30000">
                <a:solidFill>
                  <a:srgbClr val="000000"/>
                </a:solidFill>
                <a:latin typeface="Arial"/>
              </a:rPr>
              <a:t>6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m</a:t>
            </a:r>
            <a:r>
              <a:rPr b="0" lang="en-US" sz="2400" spc="-1" strike="noStrike" baseline="30000">
                <a:solidFill>
                  <a:srgbClr val="000000"/>
                </a:solidFill>
                <a:latin typeface="Arial"/>
              </a:rPr>
              <a:t>3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Watershed area: 2730 km </a:t>
            </a: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IL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8100360" y="2773440"/>
            <a:ext cx="4384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-40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7262280" y="2620800"/>
            <a:ext cx="4384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-20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0" name="CustomShape 5"/>
          <p:cNvSpPr/>
          <p:nvPr/>
        </p:nvSpPr>
        <p:spPr>
          <a:xfrm>
            <a:off x="7643160" y="2709720"/>
            <a:ext cx="4384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-30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71" name="Picture 9_1" descr=""/>
          <p:cNvPicPr/>
          <p:nvPr/>
        </p:nvPicPr>
        <p:blipFill>
          <a:blip r:embed="rId1"/>
          <a:stretch/>
        </p:blipFill>
        <p:spPr>
          <a:xfrm>
            <a:off x="6766560" y="79200"/>
            <a:ext cx="5194440" cy="6516360"/>
          </a:xfrm>
          <a:prstGeom prst="rect">
            <a:avLst/>
          </a:prstGeom>
          <a:ln>
            <a:noFill/>
          </a:ln>
        </p:spPr>
      </p:pic>
      <p:pic>
        <p:nvPicPr>
          <p:cNvPr id="172" name="Picture 206" descr="Screen shot 2011-03-31 at 2"/>
          <p:cNvPicPr/>
          <p:nvPr/>
        </p:nvPicPr>
        <p:blipFill>
          <a:blip r:embed="rId2"/>
          <a:stretch/>
        </p:blipFill>
        <p:spPr>
          <a:xfrm>
            <a:off x="1600560" y="4114800"/>
            <a:ext cx="4891680" cy="2552760"/>
          </a:xfrm>
          <a:prstGeom prst="rect">
            <a:avLst/>
          </a:prstGeom>
          <a:ln w="9360">
            <a:solidFill>
              <a:srgbClr val="000099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374040" y="29880"/>
            <a:ext cx="1097928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r" rtl="1">
              <a:lnSpc>
                <a:spcPct val="9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 Light"/>
              </a:rPr>
              <a:t>Microcystis cyanobacteria- Harmful Algal Bloom – February 2023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9" name="Picture 6_1" descr=""/>
          <p:cNvPicPr/>
          <p:nvPr/>
        </p:nvPicPr>
        <p:blipFill>
          <a:blip r:embed="rId1"/>
          <a:stretch/>
        </p:blipFill>
        <p:spPr>
          <a:xfrm>
            <a:off x="3816720" y="1313280"/>
            <a:ext cx="2978280" cy="5041800"/>
          </a:xfrm>
          <a:prstGeom prst="rect">
            <a:avLst/>
          </a:prstGeom>
          <a:ln>
            <a:noFill/>
          </a:ln>
        </p:spPr>
      </p:pic>
      <p:pic>
        <p:nvPicPr>
          <p:cNvPr id="250" name="Picture 8_1" descr=""/>
          <p:cNvPicPr/>
          <p:nvPr/>
        </p:nvPicPr>
        <p:blipFill>
          <a:blip r:embed="rId2"/>
          <a:stretch/>
        </p:blipFill>
        <p:spPr>
          <a:xfrm>
            <a:off x="582120" y="1313280"/>
            <a:ext cx="2978280" cy="5041800"/>
          </a:xfrm>
          <a:prstGeom prst="rect">
            <a:avLst/>
          </a:prstGeom>
          <a:ln>
            <a:noFill/>
          </a:ln>
        </p:spPr>
      </p:pic>
      <p:pic>
        <p:nvPicPr>
          <p:cNvPr id="251" name="Picture 10_1" descr=""/>
          <p:cNvPicPr/>
          <p:nvPr/>
        </p:nvPicPr>
        <p:blipFill>
          <a:blip r:embed="rId3"/>
          <a:srcRect l="58548" t="11773" r="3708" b="19371"/>
          <a:stretch/>
        </p:blipFill>
        <p:spPr>
          <a:xfrm>
            <a:off x="7574760" y="3718800"/>
            <a:ext cx="4034520" cy="2904480"/>
          </a:xfrm>
          <a:prstGeom prst="rect">
            <a:avLst/>
          </a:prstGeom>
          <a:ln>
            <a:noFill/>
          </a:ln>
        </p:spPr>
      </p:pic>
      <p:sp>
        <p:nvSpPr>
          <p:cNvPr id="252" name="CustomShape 2"/>
          <p:cNvSpPr/>
          <p:nvPr/>
        </p:nvSpPr>
        <p:spPr>
          <a:xfrm>
            <a:off x="7423200" y="1313280"/>
            <a:ext cx="393012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When Harmful Algel Bloom is seen in the lake it is usually also seen from space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Using an operational physical model, its spread can be predicted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536400" y="1284120"/>
            <a:ext cx="4780440" cy="5036760"/>
          </a:xfrm>
          <a:prstGeom prst="rect">
            <a:avLst/>
          </a:prstGeom>
          <a:ln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6095880" y="1955520"/>
            <a:ext cx="543204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Extracting atmospheric parameters from the Israeli Meteorological Service for the next 48 hours enable us to follow the Microcystis patch.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The tracking is done by a Lagrangian tracking toolbox, treating the parcels as a passive tracer or with behavior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606240" y="243360"/>
            <a:ext cx="10979280" cy="13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r" rtl="1">
              <a:lnSpc>
                <a:spcPct val="9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 Light"/>
              </a:rPr>
              <a:t>Microcystis cyanobacteria- Harmful Algal Bloom – February 2023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" dur="indefinite" restart="never" nodeType="tmRoot">
          <p:childTnLst>
            <p:seq>
              <p:cTn id="21" dur="indefinite" nodeType="mainSeq"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5" dur="23500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6" restart="whenNotActive" nodeType="interactiveSeq" fill="hold">
                <p:stCondLst>
                  <p:cond delay="0" evt="onClick">
                    <p:tgtEl>
                      <p:spTgt spid="253"/>
                    </p:tgtEl>
                  </p:cond>
                </p:stCondLst>
                <p:childTnLst>
                  <p:par>
                    <p:cTn id="27" fill="hold">
                      <p:stCondLst>
                        <p:cond delay="0" evt="onClick">
                          <p:tgtEl>
                            <p:spTgt spid="253"/>
                          </p:tgtEl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1645920" y="182880"/>
            <a:ext cx="8523360" cy="6189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223200" y="0"/>
            <a:ext cx="1036296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Observations</a:t>
            </a:r>
            <a:endParaRPr b="0" lang="en-IL" sz="44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74" name="Table 2"/>
          <p:cNvGraphicFramePr/>
          <p:nvPr/>
        </p:nvGraphicFramePr>
        <p:xfrm>
          <a:off x="249120" y="1143000"/>
          <a:ext cx="11719440" cy="5237640"/>
        </p:xfrm>
        <a:graphic>
          <a:graphicData uri="http://schemas.openxmlformats.org/drawingml/2006/table">
            <a:tbl>
              <a:tblPr/>
              <a:tblGrid>
                <a:gridCol w="2337840"/>
                <a:gridCol w="4124160"/>
                <a:gridCol w="1861920"/>
                <a:gridCol w="1861920"/>
                <a:gridCol w="1533600"/>
              </a:tblGrid>
              <a:tr h="27216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Source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Data type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Spatial resolution 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Time resolution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Time span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1072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IMS (Israel </a:t>
                      </a: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Meteorological Service)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</a:t>
                      </a: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ir temperature and </a:t>
                      </a: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precipitation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IMS stations 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Daily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1950-2024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6500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KLL 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Lake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Kinneret </a:t>
                      </a: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Temperature, Salinity, </a:t>
                      </a:r>
                      <a:endParaRPr b="0" lang="en-US" sz="1600" spc="-1" strike="noStrike">
                        <a:latin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Chl, Nutrients, Fluorescence, phytoplankton counts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 Lake monitoring stations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Weekly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1970-2024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6212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Mekorot &amp; IWA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(Israel Water Authority)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Streams </a:t>
                      </a: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temperature, conductivity and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chemistry.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Rivers inlets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Weekly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1970-2024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1264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IWA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Stream</a:t>
                      </a: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discharge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and Lake level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IL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Rivers inlets 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Daily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1970-2024</a:t>
                      </a:r>
                      <a:endParaRPr b="0" lang="en-US" sz="1600" spc="-1" strike="noStrike">
                        <a:latin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312480" y="-166680"/>
            <a:ext cx="117590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Calibri"/>
              </a:rPr>
              <a:t>Monitoring Lake Kinneret for the last 50 years</a:t>
            </a:r>
            <a:endParaRPr b="0" lang="en-IL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6" name="Picture 2_1" descr=""/>
          <p:cNvPicPr/>
          <p:nvPr/>
        </p:nvPicPr>
        <p:blipFill>
          <a:blip r:embed="rId1"/>
          <a:stretch/>
        </p:blipFill>
        <p:spPr>
          <a:xfrm>
            <a:off x="3844800" y="5431680"/>
            <a:ext cx="1145880" cy="812160"/>
          </a:xfrm>
          <a:prstGeom prst="rect">
            <a:avLst/>
          </a:prstGeom>
          <a:ln>
            <a:noFill/>
          </a:ln>
        </p:spPr>
      </p:pic>
      <p:pic>
        <p:nvPicPr>
          <p:cNvPr id="177" name="Picture 4_1" descr=""/>
          <p:cNvPicPr/>
          <p:nvPr/>
        </p:nvPicPr>
        <p:blipFill>
          <a:blip r:embed="rId2"/>
          <a:srcRect l="10859" t="0" r="9688" b="0"/>
          <a:stretch/>
        </p:blipFill>
        <p:spPr>
          <a:xfrm>
            <a:off x="394920" y="777240"/>
            <a:ext cx="7952040" cy="2720880"/>
          </a:xfrm>
          <a:prstGeom prst="rect">
            <a:avLst/>
          </a:prstGeom>
          <a:ln>
            <a:noFill/>
          </a:ln>
        </p:spPr>
      </p:pic>
      <p:grpSp>
        <p:nvGrpSpPr>
          <p:cNvPr id="178" name="Group 2"/>
          <p:cNvGrpSpPr/>
          <p:nvPr/>
        </p:nvGrpSpPr>
        <p:grpSpPr>
          <a:xfrm>
            <a:off x="5823360" y="5345280"/>
            <a:ext cx="1145880" cy="1259280"/>
            <a:chOff x="5823360" y="5345280"/>
            <a:chExt cx="1145880" cy="1259280"/>
          </a:xfrm>
        </p:grpSpPr>
        <p:pic>
          <p:nvPicPr>
            <p:cNvPr id="179" name="תמונה 13_1" descr=""/>
            <p:cNvPicPr/>
            <p:nvPr/>
          </p:nvPicPr>
          <p:blipFill>
            <a:blip r:embed="rId3"/>
            <a:stretch/>
          </p:blipFill>
          <p:spPr>
            <a:xfrm>
              <a:off x="5823360" y="5345280"/>
              <a:ext cx="1145880" cy="1259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0" name="CustomShape 3"/>
            <p:cNvSpPr/>
            <p:nvPr/>
          </p:nvSpPr>
          <p:spPr>
            <a:xfrm>
              <a:off x="6160320" y="5494320"/>
              <a:ext cx="136440" cy="221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CustomShape 4"/>
            <p:cNvSpPr/>
            <p:nvPr/>
          </p:nvSpPr>
          <p:spPr>
            <a:xfrm>
              <a:off x="6481080" y="5778000"/>
              <a:ext cx="2030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A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82" name="CustomShape 5"/>
          <p:cNvSpPr/>
          <p:nvPr/>
        </p:nvSpPr>
        <p:spPr>
          <a:xfrm>
            <a:off x="3732840" y="3498480"/>
            <a:ext cx="480852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Weekly profiles of T, EC, Chl, Oxygen and more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Anomalies show a warmer and more stratified water column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83" name="Picture 13_1" descr=""/>
          <p:cNvPicPr/>
          <p:nvPr/>
        </p:nvPicPr>
        <p:blipFill>
          <a:blip r:embed="rId4"/>
          <a:stretch/>
        </p:blipFill>
        <p:spPr>
          <a:xfrm>
            <a:off x="394920" y="3587400"/>
            <a:ext cx="3255480" cy="3159000"/>
          </a:xfrm>
          <a:prstGeom prst="rect">
            <a:avLst/>
          </a:prstGeom>
          <a:ln>
            <a:noFill/>
          </a:ln>
        </p:spPr>
      </p:pic>
      <p:pic>
        <p:nvPicPr>
          <p:cNvPr id="184" name="Picture 14_1" descr=""/>
          <p:cNvPicPr/>
          <p:nvPr/>
        </p:nvPicPr>
        <p:blipFill>
          <a:blip r:embed="rId5"/>
          <a:srcRect l="2761" t="3876" r="7399" b="4038"/>
          <a:stretch/>
        </p:blipFill>
        <p:spPr>
          <a:xfrm>
            <a:off x="8541360" y="1643040"/>
            <a:ext cx="3334320" cy="4961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7243560" y="440640"/>
            <a:ext cx="458928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37000"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Stra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tific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atio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n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ecol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ogic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al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syst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em</a:t>
            </a:r>
            <a:endParaRPr b="0" lang="en-IL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Picture 3_1" descr=""/>
          <p:cNvPicPr/>
          <p:nvPr/>
        </p:nvPicPr>
        <p:blipFill>
          <a:blip r:embed="rId1"/>
          <a:srcRect l="12790" t="3651" r="9822" b="5324"/>
          <a:stretch/>
        </p:blipFill>
        <p:spPr>
          <a:xfrm>
            <a:off x="655920" y="452880"/>
            <a:ext cx="6126840" cy="5951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7" name="Picture 2_2" descr="\\psf\Home\Desktop\IMG_0539.JPG"/>
          <p:cNvPicPr/>
          <p:nvPr/>
        </p:nvPicPr>
        <p:blipFill>
          <a:blip r:embed="rId2"/>
          <a:stretch/>
        </p:blipFill>
        <p:spPr>
          <a:xfrm>
            <a:off x="7040520" y="2519640"/>
            <a:ext cx="4995720" cy="3885120"/>
          </a:xfrm>
          <a:prstGeom prst="rect">
            <a:avLst/>
          </a:prstGeom>
          <a:ln>
            <a:noFill/>
          </a:ln>
        </p:spPr>
      </p:pic>
      <p:grpSp>
        <p:nvGrpSpPr>
          <p:cNvPr id="188" name="Group 2"/>
          <p:cNvGrpSpPr/>
          <p:nvPr/>
        </p:nvGrpSpPr>
        <p:grpSpPr>
          <a:xfrm>
            <a:off x="6746040" y="2571840"/>
            <a:ext cx="5147640" cy="3629520"/>
            <a:chOff x="6746040" y="2571840"/>
            <a:chExt cx="5147640" cy="3629520"/>
          </a:xfrm>
        </p:grpSpPr>
        <p:sp>
          <p:nvSpPr>
            <p:cNvPr id="189" name="CustomShape 3"/>
            <p:cNvSpPr/>
            <p:nvPr/>
          </p:nvSpPr>
          <p:spPr>
            <a:xfrm>
              <a:off x="8946360" y="2836080"/>
              <a:ext cx="1718640" cy="967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 algn="ctr" rtl="1">
                <a:lnSpc>
                  <a:spcPct val="8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“</a:t>
              </a:r>
              <a:r>
                <a:rPr b="1" lang="en-US" sz="24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Ecoraft</a:t>
              </a:r>
              <a:r>
                <a:rPr b="1" lang="en-US" sz="24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”</a:t>
              </a:r>
              <a:endParaRPr b="0" lang="en-US" sz="2400" spc="-1" strike="noStrike">
                <a:latin typeface="Arial"/>
              </a:endParaRPr>
            </a:p>
            <a:p>
              <a:pPr algn="ctr" rtl="1">
                <a:lnSpc>
                  <a:spcPct val="8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At Sta. A</a:t>
              </a:r>
              <a:br/>
              <a:endParaRPr b="0" lang="en-US" sz="2400" spc="-1" strike="noStrike">
                <a:latin typeface="Arial"/>
              </a:endParaRPr>
            </a:p>
          </p:txBody>
        </p:sp>
        <p:sp>
          <p:nvSpPr>
            <p:cNvPr id="190" name="CustomShape 4"/>
            <p:cNvSpPr/>
            <p:nvPr/>
          </p:nvSpPr>
          <p:spPr>
            <a:xfrm>
              <a:off x="6746040" y="5897880"/>
              <a:ext cx="27183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 algn="ctr" rtl="1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400" spc="-1" strike="noStrike">
                  <a:solidFill>
                    <a:srgbClr val="ffff00"/>
                  </a:solidFill>
                  <a:latin typeface="Calibri"/>
                  <a:ea typeface="ＭＳ Ｐゴシック"/>
                </a:rPr>
                <a:t>http://www.ocean.org.il</a:t>
              </a:r>
              <a:r>
                <a:rPr b="1" lang="en-US" sz="1400" spc="-1" strike="noStrike">
                  <a:solidFill>
                    <a:srgbClr val="ffff00"/>
                  </a:solidFill>
                  <a:latin typeface="Calibri"/>
                  <a:ea typeface="ＭＳ Ｐゴシック"/>
                </a:rPr>
                <a:t>/ 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191" name="CustomShape 5"/>
            <p:cNvSpPr/>
            <p:nvPr/>
          </p:nvSpPr>
          <p:spPr>
            <a:xfrm>
              <a:off x="7108920" y="2571840"/>
              <a:ext cx="2131920" cy="1731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1200" spc="-1" strike="noStrike" u="sng">
                  <a:solidFill>
                    <a:srgbClr val="000000"/>
                  </a:solidFill>
                  <a:uFillTx/>
                  <a:latin typeface="Calibri"/>
                  <a:ea typeface="ＭＳ Ｐゴシック"/>
                </a:rPr>
                <a:t>3 profiles/day</a:t>
              </a: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: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Font typeface="Symbol" charset="2"/>
                <a:buChar char=""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Temperature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Font typeface="Symbol" charset="2"/>
                <a:buChar char=""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Conductivity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Font typeface="Symbol" charset="2"/>
                <a:buChar char=""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pH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Font typeface="Symbol" charset="2"/>
                <a:buChar char=""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Dissolved oxygen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Font typeface="Symbol" charset="2"/>
                <a:buChar char=""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Chlorophyll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Font typeface="Symbol" charset="2"/>
                <a:buChar char=""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Turbidity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---------------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Font typeface="Symbol" charset="2"/>
                <a:buChar char=""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Met station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Font typeface="Symbol" charset="2"/>
                <a:buChar char=""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Calibri"/>
                  <a:ea typeface="ＭＳ Ｐゴシック"/>
                </a:rPr>
                <a:t>Dust samplers</a:t>
              </a:r>
              <a:endParaRPr b="0" lang="en-US" sz="1200" spc="-1" strike="noStrike">
                <a:latin typeface="Arial"/>
              </a:endParaRPr>
            </a:p>
          </p:txBody>
        </p:sp>
        <p:pic>
          <p:nvPicPr>
            <p:cNvPr id="192" name="Picture 11_1" descr="IOLR logo"/>
            <p:cNvPicPr/>
            <p:nvPr/>
          </p:nvPicPr>
          <p:blipFill>
            <a:blip r:embed="rId3"/>
            <a:stretch/>
          </p:blipFill>
          <p:spPr>
            <a:xfrm>
              <a:off x="11039040" y="2571840"/>
              <a:ext cx="854640" cy="3646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3" name="Group 6"/>
          <p:cNvGrpSpPr/>
          <p:nvPr/>
        </p:nvGrpSpPr>
        <p:grpSpPr>
          <a:xfrm>
            <a:off x="10748160" y="5031720"/>
            <a:ext cx="1145880" cy="1259280"/>
            <a:chOff x="10748160" y="5031720"/>
            <a:chExt cx="1145880" cy="1259280"/>
          </a:xfrm>
        </p:grpSpPr>
        <p:pic>
          <p:nvPicPr>
            <p:cNvPr id="194" name="תמונה 13_2" descr=""/>
            <p:cNvPicPr/>
            <p:nvPr/>
          </p:nvPicPr>
          <p:blipFill>
            <a:blip r:embed="rId4"/>
            <a:stretch/>
          </p:blipFill>
          <p:spPr>
            <a:xfrm>
              <a:off x="10748160" y="5031720"/>
              <a:ext cx="1145880" cy="1259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5" name="CustomShape 7"/>
            <p:cNvSpPr/>
            <p:nvPr/>
          </p:nvSpPr>
          <p:spPr>
            <a:xfrm>
              <a:off x="11085120" y="5180760"/>
              <a:ext cx="136440" cy="221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" name="CustomShape 8"/>
            <p:cNvSpPr/>
            <p:nvPr/>
          </p:nvSpPr>
          <p:spPr>
            <a:xfrm>
              <a:off x="11405880" y="5464800"/>
              <a:ext cx="2030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A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197" name="Picture 15_1" descr=""/>
          <p:cNvPicPr/>
          <p:nvPr/>
        </p:nvPicPr>
        <p:blipFill>
          <a:blip r:embed="rId5"/>
          <a:stretch/>
        </p:blipFill>
        <p:spPr>
          <a:xfrm>
            <a:off x="97560" y="5690160"/>
            <a:ext cx="1281600" cy="995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1889280" y="199440"/>
            <a:ext cx="8116560" cy="1188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rtl="1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 Light"/>
              </a:rPr>
              <a:t>MITgcm hydrodynamical model of Lake Kinneret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9" name="Picture 4" descr=""/>
          <p:cNvPicPr/>
          <p:nvPr/>
        </p:nvPicPr>
        <p:blipFill>
          <a:blip r:embed="rId1"/>
          <a:srcRect l="0" t="0" r="0" b="7572"/>
          <a:stretch/>
        </p:blipFill>
        <p:spPr>
          <a:xfrm>
            <a:off x="208080" y="1726200"/>
            <a:ext cx="4758840" cy="4708800"/>
          </a:xfrm>
          <a:prstGeom prst="rect">
            <a:avLst/>
          </a:prstGeom>
          <a:ln>
            <a:noFill/>
          </a:ln>
        </p:spPr>
      </p:pic>
      <p:pic>
        <p:nvPicPr>
          <p:cNvPr id="200" name="Picture 6" descr=""/>
          <p:cNvPicPr/>
          <p:nvPr/>
        </p:nvPicPr>
        <p:blipFill>
          <a:blip r:embed="rId2"/>
          <a:srcRect l="0" t="19643" r="0" b="28159"/>
          <a:stretch/>
        </p:blipFill>
        <p:spPr>
          <a:xfrm>
            <a:off x="1294200" y="1588320"/>
            <a:ext cx="960480" cy="540360"/>
          </a:xfrm>
          <a:prstGeom prst="rect">
            <a:avLst/>
          </a:prstGeom>
          <a:ln>
            <a:noFill/>
          </a:ln>
        </p:spPr>
      </p:pic>
      <p:pic>
        <p:nvPicPr>
          <p:cNvPr id="201" name="Picture 8" descr=""/>
          <p:cNvPicPr/>
          <p:nvPr/>
        </p:nvPicPr>
        <p:blipFill>
          <a:blip r:embed="rId3"/>
          <a:srcRect l="0" t="8662" r="0" b="13333"/>
          <a:stretch/>
        </p:blipFill>
        <p:spPr>
          <a:xfrm>
            <a:off x="2410920" y="1500840"/>
            <a:ext cx="746280" cy="627840"/>
          </a:xfrm>
          <a:prstGeom prst="rect">
            <a:avLst/>
          </a:prstGeom>
          <a:ln>
            <a:noFill/>
          </a:ln>
        </p:spPr>
      </p:pic>
      <p:pic>
        <p:nvPicPr>
          <p:cNvPr id="202" name="Picture 12" descr=""/>
          <p:cNvPicPr/>
          <p:nvPr/>
        </p:nvPicPr>
        <p:blipFill>
          <a:blip r:embed="rId4"/>
          <a:stretch/>
        </p:blipFill>
        <p:spPr>
          <a:xfrm>
            <a:off x="594720" y="1759320"/>
            <a:ext cx="699120" cy="699120"/>
          </a:xfrm>
          <a:prstGeom prst="rect">
            <a:avLst/>
          </a:prstGeom>
          <a:ln>
            <a:noFill/>
          </a:ln>
        </p:spPr>
      </p:pic>
      <p:pic>
        <p:nvPicPr>
          <p:cNvPr id="203" name="Picture 14" descr=""/>
          <p:cNvPicPr/>
          <p:nvPr/>
        </p:nvPicPr>
        <p:blipFill>
          <a:blip r:embed="rId5"/>
          <a:srcRect l="16678" t="12484" r="13454" b="21580"/>
          <a:stretch/>
        </p:blipFill>
        <p:spPr>
          <a:xfrm>
            <a:off x="3157920" y="1815120"/>
            <a:ext cx="759600" cy="759600"/>
          </a:xfrm>
          <a:prstGeom prst="rect">
            <a:avLst/>
          </a:prstGeom>
          <a:ln>
            <a:noFill/>
          </a:ln>
        </p:spPr>
      </p:pic>
      <p:sp>
        <p:nvSpPr>
          <p:cNvPr id="204" name="CustomShape 2"/>
          <p:cNvSpPr/>
          <p:nvPr/>
        </p:nvSpPr>
        <p:spPr>
          <a:xfrm>
            <a:off x="4846320" y="883440"/>
            <a:ext cx="6645600" cy="557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Adjusted to Lake Kinneret in resolution of 400 × 400 m (or 100 × 100 m)  and 47 vertical layers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Initial conditions of state parameters (T and S) from lake monitoring program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Boundary conditions from atmospheric measurements (air T, air RH, long and short wave radiation), COSMO model (surface winds) and observed rivers discharge and river water properties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Output water temperature, salinity, currents of the 3D domain and calculated fluxes (BULK formula)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5081400" y="1280160"/>
            <a:ext cx="6665040" cy="22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Temperature profiles weekly sampled in station A (the deepest monitoring st. in the lake) vs. corresponding modelled profiles over 2019-2021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The comparison show a good representation according to statistical indexes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06" name="תמונה 12_1" descr=""/>
          <p:cNvPicPr/>
          <p:nvPr/>
        </p:nvPicPr>
        <p:blipFill>
          <a:blip r:embed="rId1"/>
          <a:srcRect l="4879" t="4261" r="5558" b="7201"/>
          <a:stretch/>
        </p:blipFill>
        <p:spPr>
          <a:xfrm>
            <a:off x="445320" y="1005840"/>
            <a:ext cx="4566960" cy="578736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207" name="Formula 2"/>
              <p:cNvSpPr txBox="1"/>
              <p:nvPr/>
            </p:nvSpPr>
            <p:spPr>
              <a:xfrm>
                <a:off x="5943600" y="4329360"/>
                <a:ext cx="2851920" cy="1077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𝑅𝑀𝑆𝐷</m:t>
                    </m:r>
                    <m:r>
                      <m:t xml:space="preserve">=</m:t>
                    </m:r>
                    <m:rad>
                      <m:radPr>
                        <m:degHide m:val="1"/>
                      </m:radPr>
                      <m:deg/>
                      <m:e>
                        <m:f>
                          <m:num>
                            <m:r>
                              <m:t xml:space="preserve">1</m:t>
                            </m:r>
                          </m:num>
                          <m:den>
                            <m:r>
                              <m:t xml:space="preserve">𝑁</m:t>
                            </m:r>
                          </m:den>
                        </m:f>
                        <m:nary>
                          <m:naryPr>
                            <m:chr m:val="∑"/>
                          </m:naryPr>
                          <m:sub>
                            <m:r>
                              <m:t xml:space="preserve">𝑖</m:t>
                            </m:r>
                            <m:r>
                              <m:t xml:space="preserve">=</m:t>
                            </m:r>
                            <m:r>
                              <m:t xml:space="preserve">1</m:t>
                            </m:r>
                          </m:sub>
                          <m:sup>
                            <m:r>
                              <m:t xml:space="preserve">𝑁</m:t>
                            </m:r>
                          </m:sup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𝑀</m:t>
                                        </m:r>
                                      </m:e>
                                      <m:sub>
                                        <m:r>
                                          <m:t xml:space="preserve">𝑖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𝑂</m:t>
                                        </m:r>
                                      </m:e>
                                      <m:sub>
                                        <m:r>
                                          <m:t xml:space="preserve"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</a:p>
            </p:txBody>
          </p:sp>
        </mc:Choice>
        <mc:Fallback/>
      </mc:AlternateContent>
      <p:sp>
        <p:nvSpPr>
          <p:cNvPr id="208" name="CustomShape 3"/>
          <p:cNvSpPr/>
          <p:nvPr/>
        </p:nvSpPr>
        <p:spPr>
          <a:xfrm>
            <a:off x="5962320" y="3638880"/>
            <a:ext cx="3004200" cy="6382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Root Mean Square Deviation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09" name="Formula 4"/>
              <p:cNvSpPr txBox="1"/>
              <p:nvPr/>
            </p:nvSpPr>
            <p:spPr>
              <a:xfrm>
                <a:off x="5962320" y="5775840"/>
                <a:ext cx="2239560" cy="778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𝑀𝐸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𝑁</m:t>
                        </m:r>
                      </m:den>
                    </m:f>
                    <m:nary>
                      <m:naryPr>
                        <m:chr m:val="∑"/>
                      </m:naryPr>
                      <m:sub>
                        <m:r>
                          <m:t xml:space="preserve">𝑖</m:t>
                        </m:r>
                        <m:r>
                          <m:t xml:space="preserve">=</m:t>
                        </m:r>
                        <m:r>
                          <m:t xml:space="preserve">1</m:t>
                        </m:r>
                      </m:sub>
                      <m:sup>
                        <m:r>
                          <m:t xml:space="preserve">𝑁</m:t>
                        </m:r>
                      </m:sup>
                      <m:e>
                        <m:d>
                          <m:dPr>
                            <m:begChr m:val="("/>
                            <m:endChr m:val=")"/>
                          </m:dPr>
                          <m:e>
                            <m:sSub>
                              <m:e>
                                <m:r>
                                  <m:t xml:space="preserve">𝑀</m:t>
                                </m:r>
                              </m:e>
                              <m:sub>
                                <m:r>
                                  <m:t xml:space="preserve">𝑖</m:t>
                                </m:r>
                              </m:sub>
                            </m:sSub>
                            <m:r>
                              <m:t xml:space="preserve">−</m:t>
                            </m:r>
                            <m:sSub>
                              <m:e>
                                <m:r>
                                  <m:t xml:space="preserve">𝑂</m:t>
                                </m:r>
                              </m:e>
                              <m:sub>
                                <m:r>
                                  <m:t xml:space="preserve"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</a:p>
            </p:txBody>
          </p:sp>
        </mc:Choice>
        <mc:Fallback/>
      </mc:AlternateContent>
      <p:sp>
        <p:nvSpPr>
          <p:cNvPr id="210" name="CustomShape 5"/>
          <p:cNvSpPr/>
          <p:nvPr/>
        </p:nvSpPr>
        <p:spPr>
          <a:xfrm>
            <a:off x="5943600" y="5406480"/>
            <a:ext cx="3004200" cy="3646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Mean Error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11" name="Formula 6"/>
              <p:cNvSpPr txBox="1"/>
              <p:nvPr/>
            </p:nvSpPr>
            <p:spPr>
              <a:xfrm>
                <a:off x="8595360" y="6041520"/>
                <a:ext cx="322452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𝑀</m:t>
                        </m:r>
                      </m:e>
                      <m:sub>
                        <m:r>
                          <m:t xml:space="preserve">𝑖</m:t>
                        </m:r>
                      </m:sub>
                    </m:sSub>
                    <m:r>
                      <m:t xml:space="preserve">−</m:t>
                    </m:r>
                    <m:r>
                      <m:t xml:space="preserve">𝑚𝑜𝑑𝑒𝑙𝑒𝑑</m:t>
                    </m:r>
                    <m:r>
                      <m:t xml:space="preserve">𝑣𝑎𝑙𝑢𝑒</m:t>
                    </m:r>
                    <m:r>
                      <m:t xml:space="preserve">𝑎𝑡</m:t>
                    </m:r>
                    <m:r>
                      <m:t xml:space="preserve">𝑡𝑖𝑚𝑒</m:t>
                    </m:r>
                    <m:r>
                      <m:t xml:space="preserve">𝑖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12" name="Formula 7"/>
              <p:cNvSpPr txBox="1"/>
              <p:nvPr/>
            </p:nvSpPr>
            <p:spPr>
              <a:xfrm>
                <a:off x="8503920" y="6400800"/>
                <a:ext cx="339588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𝑂</m:t>
                        </m:r>
                      </m:e>
                      <m:sub>
                        <m:r>
                          <m:t xml:space="preserve">𝑖</m:t>
                        </m:r>
                      </m:sub>
                    </m:sSub>
                    <m:r>
                      <m:t xml:space="preserve">−</m:t>
                    </m:r>
                    <m:r>
                      <m:t xml:space="preserve">𝑜𝑏𝑠𝑒𝑟𝑣𝑒𝑑</m:t>
                    </m:r>
                    <m:r>
                      <m:t xml:space="preserve">𝑣𝑎𝑙𝑢𝑒</m:t>
                    </m:r>
                    <m:r>
                      <m:t xml:space="preserve">𝑎𝑡</m:t>
                    </m:r>
                    <m:r>
                      <m:t xml:space="preserve">𝑡𝑖𝑚𝑒</m:t>
                    </m:r>
                    <m:r>
                      <m:t xml:space="preserve">𝑖</m:t>
                    </m:r>
                  </m:oMath>
                </a14:m>
              </a:p>
            </p:txBody>
          </p:sp>
        </mc:Choice>
        <mc:Fallback/>
      </mc:AlternateContent>
      <p:sp>
        <p:nvSpPr>
          <p:cNvPr id="213" name="CustomShape 8"/>
          <p:cNvSpPr/>
          <p:nvPr/>
        </p:nvSpPr>
        <p:spPr>
          <a:xfrm>
            <a:off x="1299960" y="6444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libri Light"/>
              </a:rPr>
              <a:t>Model vertical validation 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תמונה 4" descr=""/>
          <p:cNvPicPr/>
          <p:nvPr/>
        </p:nvPicPr>
        <p:blipFill>
          <a:blip r:embed="rId1"/>
          <a:srcRect l="17625" t="2125" r="20220" b="4471"/>
          <a:stretch/>
        </p:blipFill>
        <p:spPr>
          <a:xfrm>
            <a:off x="1340640" y="72360"/>
            <a:ext cx="3597120" cy="660276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233640" y="1575720"/>
            <a:ext cx="112500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LandSat 8 LST passing at 11:10 am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233640" y="4437000"/>
            <a:ext cx="112500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rtl="1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Model 0.25m Temp. at 11:00 am</a:t>
            </a:r>
            <a:endParaRPr b="0" lang="en-US" sz="1800" spc="-1" strike="noStrike">
              <a:latin typeface="Arial"/>
            </a:endParaRPr>
          </a:p>
        </p:txBody>
      </p:sp>
      <p:graphicFrame>
        <p:nvGraphicFramePr>
          <p:cNvPr id="217" name="Table 3"/>
          <p:cNvGraphicFramePr/>
          <p:nvPr/>
        </p:nvGraphicFramePr>
        <p:xfrm>
          <a:off x="5510520" y="4473720"/>
          <a:ext cx="4025520" cy="1854000"/>
        </p:xfrm>
        <a:graphic>
          <a:graphicData uri="http://schemas.openxmlformats.org/drawingml/2006/table">
            <a:tbl>
              <a:tblPr/>
              <a:tblGrid>
                <a:gridCol w="1375920"/>
                <a:gridCol w="1375920"/>
                <a:gridCol w="1273680"/>
              </a:tblGrid>
              <a:tr h="434160">
                <a:tc>
                  <a:txBody>
                    <a:bodyPr lIns="7560" rIns="7560" tIns="7560" bIns="0" anchor="b">
                      <a:noAutofit/>
                    </a:bodyPr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Date and Time</a:t>
                      </a:r>
                      <a:endParaRPr b="0" lang="en-US" sz="1400" spc="-1" strike="noStrike">
                        <a:latin typeface="Times New Roman"/>
                      </a:endParaRP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r>
                        <a:rPr b="1" lang="en-US" sz="1400" spc="-1" strike="noStrike" baseline="30000">
                          <a:solidFill>
                            <a:srgbClr val="000000"/>
                          </a:solidFill>
                          <a:latin typeface="Arial"/>
                        </a:rPr>
                        <a:t>st</a:t>
                      </a: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b="0" lang="en-US" sz="1400" spc="-1" strike="noStrike">
                        <a:latin typeface="Times New Roman"/>
                      </a:endParaRP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meter Temp</a:t>
                      </a: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Station</a:t>
                      </a:r>
                      <a:endParaRPr b="0" lang="en-US" sz="1400" spc="-1" strike="noStrike">
                        <a:latin typeface="Times New Roman"/>
                      </a:endParaRP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434160"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21-Jun-2020 07:55:00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IL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25.7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4160"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  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21-Jun-2020 08:29:00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IL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434160"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  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21-Jun-2020 09:14:00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IL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26.3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4160"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  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21-Jun-2020 12:07:00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IL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28.2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  <a:endParaRPr b="0" lang="en-US" sz="1400" spc="-1" strike="noStrike">
                        <a:latin typeface="Times New Roman"/>
                      </a:endParaRPr>
                    </a:p>
                  </a:txBody>
                  <a:tcPr marL="7560" marR="7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  <p:grpSp>
        <p:nvGrpSpPr>
          <p:cNvPr id="218" name="Group 4"/>
          <p:cNvGrpSpPr/>
          <p:nvPr/>
        </p:nvGrpSpPr>
        <p:grpSpPr>
          <a:xfrm>
            <a:off x="9776520" y="3827520"/>
            <a:ext cx="2181240" cy="2764440"/>
            <a:chOff x="9776520" y="3827520"/>
            <a:chExt cx="2181240" cy="2764440"/>
          </a:xfrm>
        </p:grpSpPr>
        <p:pic>
          <p:nvPicPr>
            <p:cNvPr id="219" name="תמונה 13_3" descr=""/>
            <p:cNvPicPr/>
            <p:nvPr/>
          </p:nvPicPr>
          <p:blipFill>
            <a:blip r:embed="rId2"/>
            <a:stretch/>
          </p:blipFill>
          <p:spPr>
            <a:xfrm>
              <a:off x="9776520" y="3827520"/>
              <a:ext cx="2181240" cy="2764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0" name="CustomShape 5"/>
            <p:cNvSpPr/>
            <p:nvPr/>
          </p:nvSpPr>
          <p:spPr>
            <a:xfrm>
              <a:off x="10418040" y="4154760"/>
              <a:ext cx="26028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H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221" name="CustomShape 6"/>
            <p:cNvSpPr/>
            <p:nvPr/>
          </p:nvSpPr>
          <p:spPr>
            <a:xfrm>
              <a:off x="11028960" y="4777920"/>
              <a:ext cx="38700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A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222" name="CustomShape 7"/>
            <p:cNvSpPr/>
            <p:nvPr/>
          </p:nvSpPr>
          <p:spPr>
            <a:xfrm>
              <a:off x="11028960" y="4041720"/>
              <a:ext cx="23868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G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223" name="CustomShape 8"/>
            <p:cNvSpPr/>
            <p:nvPr/>
          </p:nvSpPr>
          <p:spPr>
            <a:xfrm>
              <a:off x="10958040" y="6108120"/>
              <a:ext cx="3423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D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224" name="CustomShape 9"/>
          <p:cNvSpPr/>
          <p:nvPr/>
        </p:nvSpPr>
        <p:spPr>
          <a:xfrm>
            <a:off x="5352840" y="3842280"/>
            <a:ext cx="40654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Monitoring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stations in-situ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temperature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5" name="CustomShape 10"/>
          <p:cNvSpPr/>
          <p:nvPr/>
        </p:nvSpPr>
        <p:spPr>
          <a:xfrm>
            <a:off x="5334480" y="68400"/>
            <a:ext cx="5158440" cy="13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libri Light"/>
              </a:rPr>
              <a:t>Model spatial validation 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26" name="CustomShape 11"/>
          <p:cNvSpPr/>
          <p:nvPr/>
        </p:nvSpPr>
        <p:spPr>
          <a:xfrm>
            <a:off x="5230440" y="1229760"/>
            <a:ext cx="672732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Remote sensed data provides spatial observation of Lake Surface Temperature (LST),ChL, TDS etc.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Landsat 8 (every 16 days) and Sentinel 3 (daily) provides reflection from the lake surface in  60 and 300 meter resolution, respectively.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How similar are temperature of the first 1 m and those sensed by satellites?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תמונה 7" descr=""/>
          <p:cNvPicPr/>
          <p:nvPr/>
        </p:nvPicPr>
        <p:blipFill>
          <a:blip r:embed="rId1"/>
          <a:srcRect l="4293" t="0" r="13600" b="7919"/>
          <a:stretch/>
        </p:blipFill>
        <p:spPr>
          <a:xfrm>
            <a:off x="-87840" y="1438200"/>
            <a:ext cx="5022720" cy="508716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38080" y="730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libri Light"/>
              </a:rPr>
              <a:t>Model spatial validation 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29" name="תמונה 6_1" descr=""/>
          <p:cNvPicPr/>
          <p:nvPr/>
        </p:nvPicPr>
        <p:blipFill>
          <a:blip r:embed="rId2"/>
          <a:srcRect l="0" t="4261" r="7086" b="6169"/>
          <a:stretch/>
        </p:blipFill>
        <p:spPr>
          <a:xfrm>
            <a:off x="8150040" y="1048680"/>
            <a:ext cx="3721320" cy="5476680"/>
          </a:xfrm>
          <a:prstGeom prst="rect">
            <a:avLst/>
          </a:prstGeom>
          <a:ln>
            <a:noFill/>
          </a:ln>
        </p:spPr>
      </p:pic>
      <p:grpSp>
        <p:nvGrpSpPr>
          <p:cNvPr id="230" name="Group 2"/>
          <p:cNvGrpSpPr/>
          <p:nvPr/>
        </p:nvGrpSpPr>
        <p:grpSpPr>
          <a:xfrm>
            <a:off x="5157000" y="4293720"/>
            <a:ext cx="1820520" cy="2095200"/>
            <a:chOff x="5157000" y="4293720"/>
            <a:chExt cx="1820520" cy="2095200"/>
          </a:xfrm>
        </p:grpSpPr>
        <p:grpSp>
          <p:nvGrpSpPr>
            <p:cNvPr id="231" name="Group 3"/>
            <p:cNvGrpSpPr/>
            <p:nvPr/>
          </p:nvGrpSpPr>
          <p:grpSpPr>
            <a:xfrm>
              <a:off x="5157000" y="4293720"/>
              <a:ext cx="1820520" cy="2095200"/>
              <a:chOff x="5157000" y="4293720"/>
              <a:chExt cx="1820520" cy="2095200"/>
            </a:xfrm>
          </p:grpSpPr>
          <p:pic>
            <p:nvPicPr>
              <p:cNvPr id="232" name="תמונה 13_0" descr=""/>
              <p:cNvPicPr/>
              <p:nvPr/>
            </p:nvPicPr>
            <p:blipFill>
              <a:blip r:embed="rId3"/>
              <a:stretch/>
            </p:blipFill>
            <p:spPr>
              <a:xfrm>
                <a:off x="5157000" y="4293720"/>
                <a:ext cx="1820520" cy="2095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3" name="CustomShape 4"/>
              <p:cNvSpPr/>
              <p:nvPr/>
            </p:nvSpPr>
            <p:spPr>
              <a:xfrm>
                <a:off x="5692320" y="4541760"/>
                <a:ext cx="217080" cy="363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ff0000"/>
                    </a:solidFill>
                    <a:latin typeface="Calibri"/>
                  </a:rPr>
                  <a:t>H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234" name="CustomShape 5"/>
              <p:cNvSpPr/>
              <p:nvPr/>
            </p:nvSpPr>
            <p:spPr>
              <a:xfrm>
                <a:off x="6202080" y="5014080"/>
                <a:ext cx="322920" cy="363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ff0000"/>
                    </a:solidFill>
                    <a:latin typeface="Calibri"/>
                  </a:rPr>
                  <a:t>A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235" name="CustomShape 6"/>
              <p:cNvSpPr/>
              <p:nvPr/>
            </p:nvSpPr>
            <p:spPr>
              <a:xfrm>
                <a:off x="6202080" y="4456080"/>
                <a:ext cx="199080" cy="363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ff0000"/>
                    </a:solidFill>
                    <a:latin typeface="Calibri"/>
                  </a:rPr>
                  <a:t>G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236" name="CustomShape 7"/>
              <p:cNvSpPr/>
              <p:nvPr/>
            </p:nvSpPr>
            <p:spPr>
              <a:xfrm>
                <a:off x="6143040" y="6022440"/>
                <a:ext cx="285480" cy="363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ff0000"/>
                    </a:solidFill>
                    <a:latin typeface="Calibri"/>
                  </a:rPr>
                  <a:t>D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237" name="CustomShape 8"/>
            <p:cNvSpPr/>
            <p:nvPr/>
          </p:nvSpPr>
          <p:spPr>
            <a:xfrm>
              <a:off x="5886000" y="5589720"/>
              <a:ext cx="3229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K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238" name="Group 9"/>
          <p:cNvGrpSpPr/>
          <p:nvPr/>
        </p:nvGrpSpPr>
        <p:grpSpPr>
          <a:xfrm>
            <a:off x="5193720" y="1774080"/>
            <a:ext cx="2121480" cy="1883520"/>
            <a:chOff x="5193720" y="1774080"/>
            <a:chExt cx="2121480" cy="1883520"/>
          </a:xfrm>
        </p:grpSpPr>
        <p:sp>
          <p:nvSpPr>
            <p:cNvPr id="239" name="CustomShape 10"/>
            <p:cNvSpPr/>
            <p:nvPr/>
          </p:nvSpPr>
          <p:spPr>
            <a:xfrm>
              <a:off x="5193720" y="1774080"/>
              <a:ext cx="2121480" cy="1883520"/>
            </a:xfrm>
            <a:prstGeom prst="rect">
              <a:avLst/>
            </a:prstGeom>
            <a:solidFill>
              <a:srgbClr val="fbdaa5"/>
            </a:solidFill>
            <a:ln w="12600">
              <a:solidFill>
                <a:srgbClr val="b5771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240" name="Formula 11"/>
                <p:cNvSpPr txBox="1"/>
                <p:nvPr/>
              </p:nvSpPr>
              <p:spPr>
                <a:xfrm>
                  <a:off x="5527800" y="3056040"/>
                  <a:ext cx="1575000" cy="2764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∆</m:t>
                      </m:r>
                      <m:r>
                        <m:t xml:space="preserve">𝑇</m:t>
                      </m:r>
                      <m:r>
                        <m:t xml:space="preserve">=</m:t>
                      </m:r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𝑀</m:t>
                              </m:r>
                            </m:e>
                            <m:sub>
                              <m:r>
                                <m:t xml:space="preserve">𝑖</m:t>
                              </m:r>
                            </m:sub>
                          </m:sSub>
                          <m:r>
                            <m:t xml:space="preserve">−</m:t>
                          </m:r>
                          <m:bar>
                            <m:barPr>
                              <m:pos m:val="top"/>
                            </m:barPr>
                            <m:e>
                              <m:r>
                                <m:t xml:space="preserve">𝑀</m:t>
                              </m:r>
                            </m:e>
                          </m:ba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241" name="Formula 12"/>
                <p:cNvSpPr txBox="1"/>
                <p:nvPr/>
              </p:nvSpPr>
              <p:spPr>
                <a:xfrm>
                  <a:off x="5538960" y="1955160"/>
                  <a:ext cx="1494360" cy="277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∆</m:t>
                      </m:r>
                      <m:r>
                        <m:t xml:space="preserve">𝑇</m:t>
                      </m:r>
                      <m:r>
                        <m:t xml:space="preserve">=</m:t>
                      </m:r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𝑂</m:t>
                              </m:r>
                            </m:e>
                            <m:sub>
                              <m:r>
                                <m:t xml:space="preserve">𝑖</m:t>
                              </m:r>
                            </m:sub>
                          </m:sSub>
                          <m:r>
                            <m:t xml:space="preserve">−</m:t>
                          </m:r>
                          <m:bar>
                            <m:barPr>
                              <m:pos m:val="top"/>
                            </m:barPr>
                            <m:e>
                              <m:r>
                                <m:t xml:space="preserve">𝑂</m:t>
                              </m:r>
                            </m:e>
                          </m:bar>
                        </m:e>
                      </m:d>
                    </m:oMath>
                  </a14:m>
                </a:p>
              </p:txBody>
            </p:sp>
          </mc:Choice>
          <mc:Fallback/>
        </mc:AlternateContent>
        <p:sp>
          <p:nvSpPr>
            <p:cNvPr id="242" name="CustomShape 13"/>
            <p:cNvSpPr/>
            <p:nvPr/>
          </p:nvSpPr>
          <p:spPr>
            <a:xfrm>
              <a:off x="6050880" y="2478240"/>
              <a:ext cx="471240" cy="638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Gill Sans MT"/>
                </a:rPr>
                <a:t>Vs.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-707400" y="699120"/>
            <a:ext cx="4451760" cy="914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Lake level</a:t>
            </a:r>
            <a:endParaRPr b="0" lang="en-IL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4" name="Picture 2_3" descr=""/>
          <p:cNvPicPr/>
          <p:nvPr/>
        </p:nvPicPr>
        <p:blipFill>
          <a:blip r:embed="rId1"/>
          <a:stretch/>
        </p:blipFill>
        <p:spPr>
          <a:xfrm>
            <a:off x="478440" y="4380120"/>
            <a:ext cx="7623000" cy="2290320"/>
          </a:xfrm>
          <a:prstGeom prst="rect">
            <a:avLst/>
          </a:prstGeom>
          <a:ln>
            <a:noFill/>
          </a:ln>
        </p:spPr>
      </p:pic>
      <p:pic>
        <p:nvPicPr>
          <p:cNvPr id="245" name="Picture 4_2" descr=""/>
          <p:cNvPicPr/>
          <p:nvPr/>
        </p:nvPicPr>
        <p:blipFill>
          <a:blip r:embed="rId2"/>
          <a:stretch/>
        </p:blipFill>
        <p:spPr>
          <a:xfrm>
            <a:off x="2892600" y="187200"/>
            <a:ext cx="5087880" cy="4007160"/>
          </a:xfrm>
          <a:prstGeom prst="rect">
            <a:avLst/>
          </a:prstGeom>
          <a:ln>
            <a:noFill/>
          </a:ln>
        </p:spPr>
      </p:pic>
      <p:pic>
        <p:nvPicPr>
          <p:cNvPr id="246" name="Picture 5_1" descr=""/>
          <p:cNvPicPr/>
          <p:nvPr/>
        </p:nvPicPr>
        <p:blipFill>
          <a:blip r:embed="rId3"/>
          <a:stretch/>
        </p:blipFill>
        <p:spPr>
          <a:xfrm>
            <a:off x="7840800" y="611280"/>
            <a:ext cx="4162320" cy="2944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7" name="Picture 7_1" descr=""/>
          <p:cNvPicPr/>
          <p:nvPr/>
        </p:nvPicPr>
        <p:blipFill>
          <a:blip r:embed="rId4"/>
          <a:stretch/>
        </p:blipFill>
        <p:spPr>
          <a:xfrm>
            <a:off x="8534520" y="4380120"/>
            <a:ext cx="3321000" cy="1866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Application>LibreOffice/6.4.7.2$Linux_X86_64 LibreOffice_project/40$Build-2</Application>
  <Words>209</Words>
  <Paragraphs>20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2024-05-03T14:16:58Z</dcterms:created>
  <dc:creator>peleg astrahan</dc:creator>
  <dc:description/>
  <dc:language>en-US</dc:language>
  <cp:lastModifiedBy/>
  <dcterms:modified xsi:type="dcterms:W3CDTF">2024-06-17T14:53:38Z</dcterms:modified>
  <cp:revision>17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</vt:i4>
  </property>
</Properties>
</file>