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handoutMasterIdLst>
    <p:handoutMasterId r:id="rId12"/>
  </p:handoutMasterIdLst>
  <p:sldIdLst>
    <p:sldId id="4321" r:id="rId3"/>
    <p:sldId id="4326" r:id="rId4"/>
    <p:sldId id="260" r:id="rId5"/>
    <p:sldId id="4322" r:id="rId6"/>
    <p:sldId id="4327" r:id="rId7"/>
    <p:sldId id="4323" r:id="rId8"/>
    <p:sldId id="4324" r:id="rId9"/>
    <p:sldId id="268" r:id="rId1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5C35"/>
    <a:srgbClr val="734A2B"/>
    <a:srgbClr val="0E4194"/>
    <a:srgbClr val="114FB3"/>
    <a:srgbClr val="0F5EBD"/>
    <a:srgbClr val="1252BA"/>
    <a:srgbClr val="2378A5"/>
    <a:srgbClr val="298BC1"/>
    <a:srgbClr val="3491C4"/>
    <a:srgbClr val="1F7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374" autoAdjust="0"/>
  </p:normalViewPr>
  <p:slideViewPr>
    <p:cSldViewPr snapToGrid="0">
      <p:cViewPr varScale="1">
        <p:scale>
          <a:sx n="105" d="100"/>
          <a:sy n="105" d="100"/>
        </p:scale>
        <p:origin x="55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35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90A28E2-DD10-4390-B679-2483B9874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7C115B-5894-4359-B2E6-4F6F62AB3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DA19AD9-78B1-43A0-A831-13286B957AF8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EBA34A-4C0B-4BD8-9523-ADF8425A1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9046FE-449C-4846-B349-604CD2440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4D5F208-FDBE-4270-AC1D-D4D87FDAE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90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B7E18DB-6A2A-4878-ABA6-5864714DC3C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DEE68E-7E9E-4449-9461-516ADBA6E3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63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860CE-6DC5-4FE6-B529-930A708D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D5D1BA-628D-47A7-A16C-509BE335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49CD-C4CC-4EDC-8E4E-D9A320FEA0AA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6FC423-D6BE-491D-9DBF-E7F1D464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8FBF3C-04E0-4466-89E0-9F7716E0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4F16-3DF4-4386-A821-AC8857A44C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3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98880-C0A7-4B30-AB99-ED083B14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52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E6FC4-D4FE-4760-B3BE-16B5EE8D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904AF1-B573-4540-A03F-C9565764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49CD-C4CC-4EDC-8E4E-D9A320FEA0AA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17EB9E-EFA4-4E83-AA99-B5F03FB0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D23122-A822-4574-8255-521CFE91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4F16-3DF4-4386-A821-AC8857A44C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14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135DA69-C5F3-4F0F-AAA8-29A80D0BA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6" y="6210544"/>
            <a:ext cx="2204291" cy="4626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22B426-97C8-4E85-9431-E6D4B6CDAE90}"/>
              </a:ext>
            </a:extLst>
          </p:cNvPr>
          <p:cNvSpPr txBox="1"/>
          <p:nvPr userDrawn="1"/>
        </p:nvSpPr>
        <p:spPr>
          <a:xfrm>
            <a:off x="4272993" y="6287992"/>
            <a:ext cx="308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E4194"/>
                </a:solidFill>
              </a:rPr>
              <a:t>www.water4all-partnership.eu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23E600-347B-4E8F-B9C5-87AE95449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95" y="6135815"/>
            <a:ext cx="2674443" cy="5591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105B3D-74AF-4B13-AE72-7794DA01F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885825"/>
            <a:ext cx="100298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48F46A6-858D-4E01-8438-787884266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419600"/>
            <a:ext cx="3067050" cy="2438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467D87-AEEB-47A7-8AB1-BD153446DD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12"/>
            <a:ext cx="2724150" cy="2876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D3ABA9-DDAA-4BCB-B105-03AF4B4A2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" y="0"/>
            <a:ext cx="9163050" cy="1905000"/>
          </a:xfrm>
          <a:prstGeom prst="rect">
            <a:avLst/>
          </a:prstGeom>
        </p:spPr>
      </p:pic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33C105-069E-4FD7-8E97-F7CA813CC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9DD48-B666-40A5-B7F2-509BFE82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623F74-FD53-4CF3-8F49-5FB66D43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1001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AFAB161-8003-4CBC-A96B-E906BF2CC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" y="0"/>
            <a:ext cx="9163050" cy="1905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87F974-0A4F-4258-A35F-F4CB6E7213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419600"/>
            <a:ext cx="3067050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8C7DD91-DC6A-40DE-8E51-BC24600645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12"/>
            <a:ext cx="2724150" cy="287655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9DD48-B666-40A5-B7F2-509BFE82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33C105-069E-4FD7-8E97-F7CA813CC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623F74-FD53-4CF3-8F49-5FB66D43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8623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CA3C7FA6-0A69-482F-BD55-A3B540B03E29}"/>
              </a:ext>
            </a:extLst>
          </p:cNvPr>
          <p:cNvSpPr txBox="1"/>
          <p:nvPr userDrawn="1"/>
        </p:nvSpPr>
        <p:spPr>
          <a:xfrm>
            <a:off x="4645478" y="4940617"/>
            <a:ext cx="290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E4194"/>
                </a:solidFill>
              </a:rPr>
              <a:t>Water4All@agencerecherche.fr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E4194"/>
                </a:solidFill>
              </a:rPr>
              <a:t>www.water4all-partnership.eu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2678E4-9E11-49AD-81D5-8738AFE62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78" y="6164782"/>
            <a:ext cx="2674443" cy="5591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89B230-5540-404F-A7F9-7AD842120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419600"/>
            <a:ext cx="3067050" cy="2438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326CE9-495C-4E67-8BF1-6E081056C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" y="0"/>
            <a:ext cx="9163050" cy="1905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07DB950-52DB-4627-9FC2-774612586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7580" y="1705930"/>
            <a:ext cx="7996837" cy="19097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8A7D3B3-5792-4BE5-A66F-568550FEC8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12"/>
            <a:ext cx="27241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48F46A6-858D-4E01-8438-787884266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419600"/>
            <a:ext cx="3067050" cy="2438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467D87-AEEB-47A7-8AB1-BD153446DD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12"/>
            <a:ext cx="2724150" cy="2876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D3ABA9-DDAA-4BCB-B105-03AF4B4A2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" y="0"/>
            <a:ext cx="9163050" cy="19050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9DD48-B666-40A5-B7F2-509BFE82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73231"/>
            <a:ext cx="8757504" cy="2195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623F74-FD53-4CF3-8F49-5FB66D43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2214"/>
            <a:ext cx="10523781" cy="145366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5036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02417-7846-490C-8AE2-40C9CFC6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4DDC75-A3C4-40BB-AA57-DB480E76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49CD-C4CC-4EDC-8E4E-D9A320FEA0AA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5AF773-B92E-4A02-9718-4429B73F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853288-052E-4B9C-9E35-E0D89DC2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4F16-3DF4-4386-A821-AC8857A44C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6C0DE-FC9B-4ED6-A8A4-2431C184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365CB-DCFB-44AF-8B12-E7F7BA4E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>
            <a:lvl1pPr marL="228600" indent="-228600">
              <a:buSzPct val="115000"/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Courier New" panose="02070309020205020404" pitchFamily="49" charset="0"/>
              <a:buChar char="o"/>
              <a:defRPr/>
            </a:lvl2pPr>
            <a:lvl3pPr marL="1371600" indent="-457200">
              <a:buFont typeface="+mj-lt"/>
              <a:buAutoNum type="arabicPeriod"/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03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9CDE-C5FD-4BD4-9489-6F73AEEA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007E2-EE13-4B9B-9E20-821BAC46A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BC3455-453F-4B6C-AF22-139460FFB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27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0923D-698E-439D-95C7-2271F983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98096-A35F-451F-9C31-C38FCE17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454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45EFA5-3629-4340-A51E-A80CA5CAE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4754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250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7D7F6-35B9-4577-A4B6-9784237D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880"/>
            <a:ext cx="10515600" cy="36175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6E511-6B04-45DB-A58A-8D423E9D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09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5F14E-65DC-42F5-AAD0-95C313DC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5F2CA1-046A-4F2C-924C-9D7173A64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413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1F4D9A-50DD-447E-8179-DA8CA5603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536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2E3FF-75C9-4851-88D9-6FC25033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E738BC-197A-48ED-A11D-F8F892CE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113B55-E306-4B0B-A3B0-FF7347B62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8268C3-16EA-4DAD-8D63-8678DC2E3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2BCD66-BEA1-48B0-843E-6815A2CE9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240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'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5033C-BD67-4987-92A0-A75D2DE24E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7240E2-8B3A-419E-8247-A60F4AE9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WATER4ALL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DBDA15-716C-4128-B79C-7F043A67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      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B3324-5F63-45AF-A414-942E4B702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49CD-C4CC-4EDC-8E4E-D9A320FEA0AA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003EA-176F-4404-8372-64FE8B0C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0507D-C393-4951-93A3-71EB2E327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4F16-3DF4-4386-A821-AC8857A44C9E}" type="slidenum">
              <a:rPr lang="fr-FR" smtClean="0"/>
              <a:t>‹#›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561054C-FDCE-4FA5-9174-DC03783E46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0"/>
            <a:ext cx="2246357" cy="58483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DDFD75-D920-438F-BADE-0AB7DA576A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78" y="323398"/>
            <a:ext cx="1869123" cy="6044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2B54B4-1044-4955-9F12-5D013EA1BC3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92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2" r:id="rId4"/>
    <p:sldLayoutId id="2147483656" r:id="rId5"/>
    <p:sldLayoutId id="2147483651" r:id="rId6"/>
    <p:sldLayoutId id="2147483657" r:id="rId7"/>
    <p:sldLayoutId id="2147483653" r:id="rId8"/>
    <p:sldLayoutId id="2147483655" r:id="rId9"/>
    <p:sldLayoutId id="2147483654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72 Condensed" panose="020B05060300000000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5000"/>
        <a:buFont typeface="Wingdings" panose="05000000000000000000" pitchFamily="2" charset="2"/>
        <a:buChar char="§"/>
        <a:defRPr sz="2800" kern="1200" baseline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Courier New" panose="02070309020205020404" pitchFamily="49" charset="0"/>
        <a:buChar char="o"/>
        <a:defRPr sz="2400" kern="1200" baseline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+mj-lt"/>
        <a:buAutoNum type="arabicPeriod"/>
        <a:defRPr sz="2000" kern="1200" baseline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›"/>
        <a:defRPr sz="1800" kern="1200" baseline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CC2A47C-7B10-40A8-8E4C-8FDE265BB2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78" y="323398"/>
            <a:ext cx="1869123" cy="6044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94274B-EB77-4938-A39D-5A9E326983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92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65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3703A9-8282-44D2-AB37-1DFCB3EF4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3682" y="3608474"/>
            <a:ext cx="8757504" cy="1564115"/>
          </a:xfrm>
        </p:spPr>
        <p:txBody>
          <a:bodyPr>
            <a:normAutofit/>
          </a:bodyPr>
          <a:lstStyle/>
          <a:p>
            <a:r>
              <a:rPr lang="en-US" sz="2400" dirty="0"/>
              <a:t>Don Pierson</a:t>
            </a:r>
          </a:p>
          <a:p>
            <a:r>
              <a:rPr lang="en-US" sz="2400" dirty="0"/>
              <a:t>Uppsala University Sweden</a:t>
            </a:r>
          </a:p>
          <a:p>
            <a:r>
              <a:rPr lang="en-US" sz="2400" dirty="0"/>
              <a:t>don.pierson@ebc.uu.se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A1798F-CA24-44E4-9535-F2428FCF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2214"/>
            <a:ext cx="10523781" cy="2016058"/>
          </a:xfrm>
        </p:spPr>
        <p:txBody>
          <a:bodyPr>
            <a:normAutofit/>
          </a:bodyPr>
          <a:lstStyle/>
          <a:p>
            <a:r>
              <a:rPr lang="en-US" dirty="0"/>
              <a:t>Managing Events and Extremes in Water Supplies (MEWS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00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361B869-005C-470A-A18F-622AB8BA2126}"/>
              </a:ext>
            </a:extLst>
          </p:cNvPr>
          <p:cNvSpPr txBox="1">
            <a:spLocks/>
          </p:cNvSpPr>
          <p:nvPr/>
        </p:nvSpPr>
        <p:spPr>
          <a:xfrm>
            <a:off x="1233403" y="270152"/>
            <a:ext cx="8485881" cy="8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72 Condensed" panose="020B0506030000000003" pitchFamily="34" charset="0"/>
              </a:defRPr>
            </a:lvl1pPr>
          </a:lstStyle>
          <a:p>
            <a:r>
              <a:rPr lang="en-US" sz="3600" dirty="0"/>
              <a:t>Background – All Extreme Events are not Equal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BCD-C654-476A-A996-7B2B9AD84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" y="1465463"/>
            <a:ext cx="4917437" cy="5247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81532-2753-4654-BF8C-D2888BAE3B4E}"/>
              </a:ext>
            </a:extLst>
          </p:cNvPr>
          <p:cNvSpPr txBox="1"/>
          <p:nvPr/>
        </p:nvSpPr>
        <p:spPr>
          <a:xfrm>
            <a:off x="651320" y="1096131"/>
            <a:ext cx="364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Ohra</a:t>
            </a:r>
            <a:r>
              <a:rPr lang="en-US" dirty="0"/>
              <a:t> Reservoir – Study Site Germany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857E5-B617-4793-B3D2-745081623279}"/>
              </a:ext>
            </a:extLst>
          </p:cNvPr>
          <p:cNvSpPr txBox="1"/>
          <p:nvPr/>
        </p:nvSpPr>
        <p:spPr>
          <a:xfrm>
            <a:off x="5375720" y="1280797"/>
            <a:ext cx="6164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Drinking water reservoirs are often created in impounded river basins. Major inputs are separated from water supply withdrawal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not only event input but the transport and processing of the input that affects water quality at the withdrawal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effect of an extreme event is not just related to increased precipitation amount, but also antecedent watershed and waterbody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Soil moisture – Runoff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Thermal structure and water level – Reservoir transport and biogeochemistry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Extreme events related to reduced precipitation and reduced water level increase the importance of internal reservoir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Antecedent conditions affect not only watershed and water body response but also the coupling between systems.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Antecedent conditions are complexly affected by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62449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F6832-F933-42D0-AB8F-D116EA9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B9450-E75F-444C-BF64-5CCA229E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013254"/>
            <a:ext cx="10515600" cy="3722247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To develop a freely available comprehensive modelling tool that will allow stakeholders to evaluate the effects of extreme hydro-climatic events on drinking water quality.</a:t>
            </a:r>
          </a:p>
          <a:p>
            <a:pPr lvl="0"/>
            <a:r>
              <a:rPr lang="en-GB" sz="2400" b="1" dirty="0"/>
              <a:t>To co-develop the modelling system with stakeholders from each demonstration site, including scenarios, workflows, documentation and training  </a:t>
            </a:r>
          </a:p>
          <a:p>
            <a:pPr lvl="0"/>
            <a:r>
              <a:rPr lang="en-GB" sz="2400" b="1" dirty="0"/>
              <a:t>To increase our understanding of the complex regulation of the effects of extreme events and antecedent conditions on water quality at the water supply withdrawal under present and future conditions.  </a:t>
            </a:r>
          </a:p>
          <a:p>
            <a:pPr lvl="1"/>
            <a:endParaRPr lang="en-GB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89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F6832-F933-42D0-AB8F-D116EA9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3" y="492294"/>
            <a:ext cx="10515600" cy="53716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CONSORTIUM DESCRIPTION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B9450-E75F-444C-BF64-5CCA229E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06" y="1126346"/>
            <a:ext cx="10515600" cy="4933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All groups in this project have extensive water quality modelling experience and </a:t>
            </a:r>
            <a:r>
              <a:rPr lang="en-GB" sz="2000" dirty="0"/>
              <a:t>have been at the forefront of lake and reservoir model development.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Uppsala University Sweden &amp; Swedish University of Agricultural Sciences</a:t>
            </a:r>
          </a:p>
          <a:p>
            <a:pPr lvl="1"/>
            <a:r>
              <a:rPr lang="en-US" sz="1900" dirty="0"/>
              <a:t>Consortium coordinator</a:t>
            </a:r>
          </a:p>
          <a:p>
            <a:pPr lvl="1"/>
            <a:r>
              <a:rPr lang="en-US" sz="1900" dirty="0"/>
              <a:t>Issues related to dissolved organic carbon (DOC) and its effect on drinking water treatment</a:t>
            </a:r>
          </a:p>
          <a:p>
            <a:pPr marL="0" indent="0">
              <a:buNone/>
            </a:pPr>
            <a:r>
              <a:rPr lang="en-GB" sz="2400" b="1" dirty="0"/>
              <a:t>Helmholtz-Centre for Environmental Research Germany</a:t>
            </a:r>
          </a:p>
          <a:p>
            <a:pPr lvl="1"/>
            <a:r>
              <a:rPr lang="en-US" sz="1900" dirty="0"/>
              <a:t>Issues related to dissolved organic carbon (DOC) and eutrophication</a:t>
            </a:r>
          </a:p>
          <a:p>
            <a:pPr marL="0" indent="0">
              <a:buNone/>
            </a:pPr>
            <a:r>
              <a:rPr lang="en-GB" sz="2400" b="1" dirty="0"/>
              <a:t>Israel Oceanographic Limnological Research</a:t>
            </a:r>
          </a:p>
          <a:p>
            <a:pPr lvl="1"/>
            <a:r>
              <a:rPr lang="en-US" sz="1900" dirty="0"/>
              <a:t>Issues related to water scarcity and eutrophication</a:t>
            </a:r>
          </a:p>
          <a:p>
            <a:pPr marL="0" indent="0">
              <a:buNone/>
            </a:pPr>
            <a:r>
              <a:rPr lang="en-GB" sz="2400" b="1" dirty="0"/>
              <a:t>Bolding &amp; Bruggeman Denmark</a:t>
            </a:r>
          </a:p>
          <a:p>
            <a:pPr lvl="1"/>
            <a:r>
              <a:rPr lang="en-US" sz="1800" dirty="0"/>
              <a:t>SME specializing in numerical models for lakes and oceans.</a:t>
            </a:r>
          </a:p>
          <a:p>
            <a:pPr lvl="1"/>
            <a:r>
              <a:rPr lang="en-US" sz="1800" dirty="0"/>
              <a:t>Will develop modelling tools and provide modelling support</a:t>
            </a:r>
          </a:p>
          <a:p>
            <a:pPr marL="0" indent="0">
              <a:buNone/>
            </a:pPr>
            <a:r>
              <a:rPr lang="en-GB" sz="2400" b="1" dirty="0"/>
              <a:t>Centre National de la Recherche </a:t>
            </a:r>
            <a:r>
              <a:rPr lang="en-GB" sz="2400" b="1" dirty="0" err="1"/>
              <a:t>Scientifique</a:t>
            </a:r>
            <a:r>
              <a:rPr lang="en-GB" sz="2400" b="1" dirty="0"/>
              <a:t> (CNRS) France</a:t>
            </a:r>
          </a:p>
          <a:p>
            <a:pPr lvl="1"/>
            <a:r>
              <a:rPr lang="en-GB" sz="1800" dirty="0"/>
              <a:t>Experts in modelling DOC biogeochemistry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68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F904-ADB4-4CFF-818D-93217FEB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0" y="425681"/>
            <a:ext cx="10515600" cy="6219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Demonstration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3A5B0-2C31-45D6-BC6D-6C010C22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5191" y="1952409"/>
            <a:ext cx="3087978" cy="319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04AEC-86AF-4577-A62B-5ADA0E7B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82" y="2026509"/>
            <a:ext cx="4854531" cy="2343462"/>
          </a:xfrm>
          <a:prstGeom prst="rect">
            <a:avLst/>
          </a:prstGeom>
        </p:spPr>
      </p:pic>
      <p:pic>
        <p:nvPicPr>
          <p:cNvPr id="1026" name="Picture 2" descr="https://upload.wikimedia.org/wikipedia/commons/0/0c/Bathymetric_map_of_Sea_of_Galilee.jpg">
            <a:extLst>
              <a:ext uri="{FF2B5EF4-FFF2-40B4-BE49-F238E27FC236}">
                <a16:creationId xmlns:a16="http://schemas.microsoft.com/office/drawing/2014/main" id="{7E33C1D3-2CAE-4591-A657-454481F9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82" y="1720371"/>
            <a:ext cx="2344207" cy="33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A6CDD-DB13-4E6D-80A8-FBC463890BE5}"/>
              </a:ext>
            </a:extLst>
          </p:cNvPr>
          <p:cNvSpPr txBox="1"/>
          <p:nvPr/>
        </p:nvSpPr>
        <p:spPr>
          <a:xfrm>
            <a:off x="9190831" y="1495740"/>
            <a:ext cx="201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Kinneret Israel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05AE0-E520-488F-A408-7473BF87781F}"/>
              </a:ext>
            </a:extLst>
          </p:cNvPr>
          <p:cNvSpPr txBox="1"/>
          <p:nvPr/>
        </p:nvSpPr>
        <p:spPr>
          <a:xfrm>
            <a:off x="4475110" y="1495740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</a:t>
            </a:r>
            <a:r>
              <a:rPr lang="en-US" dirty="0" err="1"/>
              <a:t>Mälaren</a:t>
            </a:r>
            <a:r>
              <a:rPr lang="en-US" dirty="0"/>
              <a:t> Sweden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20FCE-08CF-4C82-A74B-E547D1DC8932}"/>
              </a:ext>
            </a:extLst>
          </p:cNvPr>
          <p:cNvSpPr txBox="1"/>
          <p:nvPr/>
        </p:nvSpPr>
        <p:spPr>
          <a:xfrm>
            <a:off x="673641" y="1519962"/>
            <a:ext cx="248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Ohra</a:t>
            </a:r>
            <a:r>
              <a:rPr lang="en-US" dirty="0"/>
              <a:t> Reservoir Germany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56138-87DD-4CCA-98D8-39B69F46F819}"/>
              </a:ext>
            </a:extLst>
          </p:cNvPr>
          <p:cNvSpPr txBox="1"/>
          <p:nvPr/>
        </p:nvSpPr>
        <p:spPr>
          <a:xfrm>
            <a:off x="8929139" y="5108222"/>
            <a:ext cx="3092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Area 166 km</a:t>
            </a:r>
            <a:r>
              <a:rPr lang="en-US" baseline="30000" dirty="0"/>
              <a:t>2</a:t>
            </a:r>
          </a:p>
          <a:p>
            <a:r>
              <a:rPr lang="en-US" dirty="0"/>
              <a:t>Residence Time 4.8 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Population Served ~ 1 900 00 +</a:t>
            </a:r>
          </a:p>
          <a:p>
            <a:r>
              <a:rPr lang="en-US" dirty="0"/>
              <a:t>       contributions to Jordan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84846A-FAA6-4594-B7C8-7FCB02B01D57}"/>
              </a:ext>
            </a:extLst>
          </p:cNvPr>
          <p:cNvSpPr txBox="1"/>
          <p:nvPr/>
        </p:nvSpPr>
        <p:spPr>
          <a:xfrm>
            <a:off x="4828533" y="5045471"/>
            <a:ext cx="3040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Area 1140 km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Residence Time 2.2 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Population Served ~ 2 000 000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9A962-2DEF-4105-A217-12F767FC2FCF}"/>
              </a:ext>
            </a:extLst>
          </p:cNvPr>
          <p:cNvSpPr txBox="1"/>
          <p:nvPr/>
        </p:nvSpPr>
        <p:spPr>
          <a:xfrm>
            <a:off x="339112" y="5045471"/>
            <a:ext cx="287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Area 0.82 km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Residence Time ~ 1 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Population Served ~ 400 000</a:t>
            </a:r>
          </a:p>
        </p:txBody>
      </p:sp>
    </p:spTree>
    <p:extLst>
      <p:ext uri="{BB962C8B-B14F-4D97-AF65-F5344CB8AC3E}">
        <p14:creationId xmlns:p14="http://schemas.microsoft.com/office/powerpoint/2010/main" val="124689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F6832-F933-42D0-AB8F-D116EA9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25" y="454172"/>
            <a:ext cx="10197175" cy="703620"/>
          </a:xfrm>
        </p:spPr>
        <p:txBody>
          <a:bodyPr/>
          <a:lstStyle/>
          <a:p>
            <a:pPr algn="ctr"/>
            <a:r>
              <a:rPr lang="es-ES" dirty="0"/>
              <a:t>WORK PACKAGE  DESCRIPTION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B9450-E75F-444C-BF64-5CCA229E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75" y="1470812"/>
            <a:ext cx="10619050" cy="49330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Work Package 1 - GETM and FABM model development and implementation</a:t>
            </a:r>
          </a:p>
          <a:p>
            <a:pPr lvl="1"/>
            <a:r>
              <a:rPr lang="en-GB" sz="1900" dirty="0"/>
              <a:t>Implement three fully functional lake/reservoir model setups</a:t>
            </a:r>
          </a:p>
          <a:p>
            <a:pPr lvl="1"/>
            <a:r>
              <a:rPr lang="en-GB" sz="1900" dirty="0"/>
              <a:t>Develop a generic modelling system and best practices that will simplify future implementations of the modelling.</a:t>
            </a:r>
            <a:endParaRPr lang="en-GB" sz="1900" b="1" dirty="0"/>
          </a:p>
          <a:p>
            <a:pPr marL="0" indent="0">
              <a:buNone/>
            </a:pPr>
            <a:r>
              <a:rPr lang="en-GB" sz="2400" b="1" dirty="0"/>
              <a:t>Work Package 2 - Biogeochemical model development and implementation</a:t>
            </a:r>
          </a:p>
          <a:p>
            <a:pPr marL="857250" lvl="1" indent="-285750"/>
            <a:r>
              <a:rPr lang="en-GB" sz="1900" dirty="0"/>
              <a:t>This work package aims to set up biogeochemical models in the three study sites, coupled to the physical models developed in WP 1 using the FABM framework</a:t>
            </a:r>
            <a:endParaRPr lang="en-GB" sz="1900" b="1" dirty="0"/>
          </a:p>
          <a:p>
            <a:pPr marL="0" indent="0">
              <a:buNone/>
            </a:pPr>
            <a:r>
              <a:rPr lang="en-GB" sz="2400" b="1" dirty="0"/>
              <a:t>Work Package 3 - Watershed - Laker/reservoir coupling</a:t>
            </a:r>
          </a:p>
          <a:p>
            <a:pPr marL="914400" lvl="1"/>
            <a:r>
              <a:rPr lang="en-GB" sz="1900" dirty="0"/>
              <a:t>To review the available watershed water quality models available at each site. Use these models to produce simulations of historical and future climate watershed input to the lake/reservoir model at each site</a:t>
            </a:r>
            <a:r>
              <a:rPr lang="en-GB" sz="2200" dirty="0"/>
              <a:t>.</a:t>
            </a:r>
            <a:endParaRPr lang="en-US" sz="1900" b="1" dirty="0"/>
          </a:p>
          <a:p>
            <a:pPr marL="0" indent="0">
              <a:buNone/>
            </a:pPr>
            <a:r>
              <a:rPr lang="en-GB" sz="2400" b="1" dirty="0"/>
              <a:t>Work Package 4 - Case Study Scenario Development and testing</a:t>
            </a:r>
          </a:p>
          <a:p>
            <a:pPr lvl="1"/>
            <a:r>
              <a:rPr lang="en-GB" sz="1900" dirty="0"/>
              <a:t>With stakeholders, co-develop scenarios that will be used for modelling system development and testing, demonstrating the ability to produce short-term forecasts and long-term simulations of climate change effects on drinking water quality. Provide advice and model solutions tailored to specific stakeholder needs.</a:t>
            </a:r>
            <a:endParaRPr lang="en-US" sz="1900" dirty="0"/>
          </a:p>
          <a:p>
            <a:pPr marL="0" indent="0">
              <a:buNone/>
            </a:pPr>
            <a:r>
              <a:rPr lang="en-GB" sz="2400" b="1" dirty="0"/>
              <a:t>Work Package 5 – Knowledge transfer</a:t>
            </a:r>
          </a:p>
          <a:p>
            <a:pPr lvl="1"/>
            <a:r>
              <a:rPr lang="en-GB" sz="1900" dirty="0"/>
              <a:t>Effectively transfer the models developed by MEWS to the project partners associated with each demonstration site. </a:t>
            </a:r>
          </a:p>
          <a:p>
            <a:pPr lvl="1"/>
            <a:r>
              <a:rPr lang="en-GB" sz="1900" dirty="0"/>
              <a:t>Transfer information on model development and provide training in model use to the stakeholders</a:t>
            </a:r>
            <a:r>
              <a:rPr lang="en-GB" dirty="0"/>
              <a:t>.</a:t>
            </a:r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06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F6832-F933-42D0-AB8F-D116EA9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51" y="453735"/>
            <a:ext cx="9864115" cy="715634"/>
          </a:xfrm>
        </p:spPr>
        <p:txBody>
          <a:bodyPr/>
          <a:lstStyle/>
          <a:p>
            <a:pPr algn="ctr"/>
            <a:r>
              <a:rPr lang="en-US" dirty="0"/>
              <a:t>EXPECTED IMPACT OF THE PROJECT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B9450-E75F-444C-BF64-5CCA229E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73" y="1726291"/>
            <a:ext cx="10515600" cy="4156655"/>
          </a:xfrm>
        </p:spPr>
        <p:txBody>
          <a:bodyPr>
            <a:normAutofit/>
          </a:bodyPr>
          <a:lstStyle/>
          <a:p>
            <a:r>
              <a:rPr lang="en-GB" sz="2400" b="1" dirty="0"/>
              <a:t>Heightened preparedness</a:t>
            </a:r>
            <a:endParaRPr lang="en-GB" sz="2400" dirty="0"/>
          </a:p>
          <a:p>
            <a:pPr lvl="1"/>
            <a:r>
              <a:rPr lang="en-GB" sz="2000" dirty="0"/>
              <a:t>A better understanding of the seasonality of events can lead to better preparation for treating events. </a:t>
            </a:r>
          </a:p>
          <a:p>
            <a:r>
              <a:rPr lang="en-GB" sz="2400" b="1" dirty="0"/>
              <a:t>Evaluation of possible adaptation to future change</a:t>
            </a:r>
          </a:p>
          <a:p>
            <a:pPr lvl="1"/>
            <a:r>
              <a:rPr lang="en-GB" sz="2000" dirty="0"/>
              <a:t>Selective withdrawal - Reservoirs that have multi-level intakes can optimise withdrawal level based on simulations of the vertical distribution of the incoming event water. </a:t>
            </a:r>
          </a:p>
          <a:p>
            <a:pPr lvl="1"/>
            <a:r>
              <a:rPr lang="en-GB" sz="2000" dirty="0"/>
              <a:t>For reservoirs that do not have multi-level intakes, simulations of the potential water quality benefits of multi-level withdrawal could help justify future long-term capital investments.</a:t>
            </a:r>
            <a:endParaRPr lang="en-US" sz="2000" dirty="0"/>
          </a:p>
          <a:p>
            <a:pPr lvl="1"/>
            <a:r>
              <a:rPr lang="en-GB" sz="2000" dirty="0"/>
              <a:t>Alternative supplies - Mitigation is most effective when a water supply has multiple source reservoirs that will not be equally affected by the same storm event. In such a case, the proposed modelling system can be used to help define optimal system operations.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9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37A7A-B4F0-49AD-8502-A03646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304" y="4983483"/>
            <a:ext cx="2260463" cy="707571"/>
          </a:xfrm>
        </p:spPr>
        <p:txBody>
          <a:bodyPr/>
          <a:lstStyle/>
          <a:p>
            <a:r>
              <a:rPr lang="fr-FR" sz="4000" dirty="0">
                <a:solidFill>
                  <a:srgbClr val="114FB3"/>
                </a:solidFill>
                <a:latin typeface="+mn-lt"/>
              </a:rPr>
              <a:t>Questions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AE094F-9A3D-4ED3-8E75-C2734FAA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876425"/>
            <a:ext cx="34671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2327"/>
      </p:ext>
    </p:extLst>
  </p:cSld>
  <p:clrMapOvr>
    <a:masterClrMapping/>
  </p:clrMapOvr>
</p:sld>
</file>

<file path=ppt/theme/theme1.xml><?xml version="1.0" encoding="utf-8"?>
<a:theme xmlns:a="http://schemas.openxmlformats.org/drawingml/2006/main" name="Water4All">
  <a:themeElements>
    <a:clrScheme name="Personnalisé 1">
      <a:dk1>
        <a:srgbClr val="3F3F3F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BC7CE"/>
      </a:hlink>
      <a:folHlink>
        <a:srgbClr val="417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</TotalTime>
  <Words>757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72 Condensed</vt:lpstr>
      <vt:lpstr>Arial</vt:lpstr>
      <vt:lpstr>Calibri</vt:lpstr>
      <vt:lpstr>Calibri Light</vt:lpstr>
      <vt:lpstr>Courier New</vt:lpstr>
      <vt:lpstr>Wingdings</vt:lpstr>
      <vt:lpstr>Water4All</vt:lpstr>
      <vt:lpstr>Conception personnalisée</vt:lpstr>
      <vt:lpstr>Managing Events and Extremes in Water Supplies (MEWS )</vt:lpstr>
      <vt:lpstr>PowerPoint Presentation</vt:lpstr>
      <vt:lpstr>Objectives</vt:lpstr>
      <vt:lpstr>CONSORTIUM DESCRIPTION</vt:lpstr>
      <vt:lpstr>Demonstration Sites</vt:lpstr>
      <vt:lpstr>WORK PACKAGE  DESCRIPTION</vt:lpstr>
      <vt:lpstr>EXPECTED IMPACT OF THE PROJECT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SANTA CRUZ Edith</dc:creator>
  <cp:lastModifiedBy>Don Pierson</cp:lastModifiedBy>
  <cp:revision>252</cp:revision>
  <cp:lastPrinted>2022-09-08T20:31:12Z</cp:lastPrinted>
  <dcterms:created xsi:type="dcterms:W3CDTF">2021-10-01T09:33:43Z</dcterms:created>
  <dcterms:modified xsi:type="dcterms:W3CDTF">2024-04-19T06:53:08Z</dcterms:modified>
</cp:coreProperties>
</file>