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2" d="100"/>
          <a:sy n="152" d="100"/>
        </p:scale>
        <p:origin x="61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A9899-1A6E-42C3-B11C-1148B357B6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529171-7934-4FAC-AA5F-B778150564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AC5C67-5FDB-4708-B4FB-F38BE50B8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08A1-9221-4AF0-B3A8-3AAB893E91F5}" type="datetimeFigureOut">
              <a:rPr lang="en-SE" smtClean="0"/>
              <a:t>2024-06-12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8A7B1-FAD3-494F-A3E4-724F2956F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67741-7AA1-416E-9C33-21D216CFB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74720-BE00-4496-A2EF-DDCAA5FA035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994074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0265A-72EE-405F-ADCC-5E7E7B3B4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3FC147-00DF-468F-B9B6-7D6C670641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C5E288-1213-4C92-853D-428B125F3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08A1-9221-4AF0-B3A8-3AAB893E91F5}" type="datetimeFigureOut">
              <a:rPr lang="en-SE" smtClean="0"/>
              <a:t>2024-06-12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BE9F4-2E39-4573-8BF8-031B939D7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755AD-2283-43EE-88A4-678B96420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74720-BE00-4496-A2EF-DDCAA5FA035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657879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71BAC8-0EA2-4DCC-BE6C-5FBC303D26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690448-8867-40C1-AB22-73589B7D9E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F0EEF-CA4D-438C-83E8-3DD5EDF65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08A1-9221-4AF0-B3A8-3AAB893E91F5}" type="datetimeFigureOut">
              <a:rPr lang="en-SE" smtClean="0"/>
              <a:t>2024-06-12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F17C7-63CB-4BB3-9D97-190FE246E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5E7A4-BF85-40EE-8932-B3DEFD4E5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74720-BE00-4496-A2EF-DDCAA5FA035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363800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9E63D-F0AD-4992-B80B-3B4A5E01E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4D06C-82FB-459C-8ECE-3078614D4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48C36-2A88-4E54-A49E-48162E663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08A1-9221-4AF0-B3A8-3AAB893E91F5}" type="datetimeFigureOut">
              <a:rPr lang="en-SE" smtClean="0"/>
              <a:t>2024-06-12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4E164-033E-4A0A-9F31-BB97504D1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82A82C-9348-4DCA-A1B0-C381A5D04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74720-BE00-4496-A2EF-DDCAA5FA035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250833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FE7E4-2A76-47E3-9013-3F8A62731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C836D0-889B-4DEF-9499-5E7CCC1EE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C9F7C-EC2A-4520-B2D8-7AC8D0E42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08A1-9221-4AF0-B3A8-3AAB893E91F5}" type="datetimeFigureOut">
              <a:rPr lang="en-SE" smtClean="0"/>
              <a:t>2024-06-12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D2FB9D-A1AA-4430-AA0E-370399F92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A8D66-34A9-479E-ACDC-E35A00E2E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74720-BE00-4496-A2EF-DDCAA5FA035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696036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6D9CB-E450-4620-BA2F-7CBA3582D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66189-1C81-4255-B535-72FFD1B79C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A0351B-ABE6-46AB-AAF6-4BBD10BA8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9C5460-F21B-4316-8975-A5B99D989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08A1-9221-4AF0-B3A8-3AAB893E91F5}" type="datetimeFigureOut">
              <a:rPr lang="en-SE" smtClean="0"/>
              <a:t>2024-06-12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AFE264-89FE-48A3-ABAC-E08A6BA34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068263-8FBE-40BB-81BE-1A1690948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74720-BE00-4496-A2EF-DDCAA5FA035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881734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D5E86-A4F5-4DD8-AA6B-0E22F8B38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3654F9-5694-45FB-8A0E-B9FBCC94F5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2FB67B-EFED-46F0-8264-D9B84F7AB1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B26395-9249-435B-9BCD-58B0123EA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ED440C-D905-4395-A56F-25DBA75939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B3BD23-6B17-468E-8A91-4BA396D81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08A1-9221-4AF0-B3A8-3AAB893E91F5}" type="datetimeFigureOut">
              <a:rPr lang="en-SE" smtClean="0"/>
              <a:t>2024-06-12</a:t>
            </a:fld>
            <a:endParaRPr lang="en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1BF7D1-D6C7-4266-8F4B-1388A1862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E4AF98-2C73-4A45-8442-A639D04B1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74720-BE00-4496-A2EF-DDCAA5FA035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251242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7A312-956F-453C-BEC2-19B08BADD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57F3E2-6D25-4AB9-B65E-2E561C8DD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08A1-9221-4AF0-B3A8-3AAB893E91F5}" type="datetimeFigureOut">
              <a:rPr lang="en-SE" smtClean="0"/>
              <a:t>2024-06-12</a:t>
            </a:fld>
            <a:endParaRPr lang="en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8BCA29-AC35-417C-BE89-03AE09C6B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1EAD16-CF6F-447C-82EE-2280CC426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74720-BE00-4496-A2EF-DDCAA5FA035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54594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8538BA-85B9-4FD0-B414-59F4FA7EE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08A1-9221-4AF0-B3A8-3AAB893E91F5}" type="datetimeFigureOut">
              <a:rPr lang="en-SE" smtClean="0"/>
              <a:t>2024-06-12</a:t>
            </a:fld>
            <a:endParaRPr lang="en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CB63F8-56B9-4226-9B8B-BF6CCAA99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8CB3CD-769F-496B-B607-43B5842D6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74720-BE00-4496-A2EF-DDCAA5FA035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812166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AA1D8-D74E-441D-9BE3-534523EDA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07BC3-CAC1-4D19-8D5C-58E962512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380E5B-F868-4661-868B-DE7A33DABF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E17BCE-B290-4C9C-BC42-2D1619CE5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08A1-9221-4AF0-B3A8-3AAB893E91F5}" type="datetimeFigureOut">
              <a:rPr lang="en-SE" smtClean="0"/>
              <a:t>2024-06-12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E4B8C6-C5D8-4F35-9114-5A079481C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BE02D-861A-4F54-A278-0536F13F4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74720-BE00-4496-A2EF-DDCAA5FA035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85816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C10C3-CAA0-4843-BF41-D17744172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9C1786-01C6-428B-A97C-2586070477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42EA52-861D-4511-9DE1-6066731C80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43FA49-1A67-4BCE-9A2D-A93E23F9F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08A1-9221-4AF0-B3A8-3AAB893E91F5}" type="datetimeFigureOut">
              <a:rPr lang="en-SE" smtClean="0"/>
              <a:t>2024-06-12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5351C8-13F2-42C4-9813-D9F3700E1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8BA219-F703-4F1B-B80D-C7DE9CB40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74720-BE00-4496-A2EF-DDCAA5FA035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734533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6E1A5E-3ED4-4266-9CCB-C95EFACCD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0DB9BD-4018-4E72-942F-46D4764FFD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B6A49-9218-4822-A104-D93CCC0274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A08A1-9221-4AF0-B3A8-3AAB893E91F5}" type="datetimeFigureOut">
              <a:rPr lang="en-SE" smtClean="0"/>
              <a:t>2024-06-12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6D651-B7F8-46BD-A25D-8115AF27C6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9F5D8-42C7-4B65-94C8-5EA790C0D2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74720-BE00-4496-A2EF-DDCAA5FA035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078753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83297-D7EF-4C11-A614-E33D5FB6E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Progress </a:t>
            </a:r>
            <a:r>
              <a:rPr lang="en-GB" dirty="0" err="1"/>
              <a:t>Mälaren</a:t>
            </a:r>
            <a:r>
              <a:rPr lang="en-GB" dirty="0"/>
              <a:t> – 1D modelling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08E0F-FDD0-4FAF-9974-14851DD97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5040086" cy="4351338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1D models of 5 basins</a:t>
            </a:r>
          </a:p>
          <a:p>
            <a:pPr lvl="1"/>
            <a:r>
              <a:rPr lang="en-GB" dirty="0"/>
              <a:t>Sequential runs; surface outflow of one basin is used as inflow for the next</a:t>
            </a:r>
          </a:p>
          <a:p>
            <a:r>
              <a:rPr lang="en-GB" dirty="0"/>
              <a:t>Aim: </a:t>
            </a:r>
            <a:r>
              <a:rPr lang="en-GB" dirty="0" err="1"/>
              <a:t>Selmaprotbas</a:t>
            </a:r>
            <a:r>
              <a:rPr lang="en-GB" dirty="0"/>
              <a:t> calibration, maybe also used for scenarios</a:t>
            </a:r>
          </a:p>
          <a:p>
            <a:r>
              <a:rPr lang="en-GB" dirty="0"/>
              <a:t>ISIMIP forcing data, 1995-2015</a:t>
            </a:r>
          </a:p>
          <a:p>
            <a:r>
              <a:rPr lang="en-GB" dirty="0"/>
              <a:t>GOTM-</a:t>
            </a:r>
            <a:r>
              <a:rPr lang="en-GB" dirty="0" err="1"/>
              <a:t>Selmaprotbas</a:t>
            </a:r>
            <a:r>
              <a:rPr lang="en-GB" dirty="0"/>
              <a:t> settings</a:t>
            </a:r>
          </a:p>
          <a:p>
            <a:pPr lvl="1"/>
            <a:r>
              <a:rPr lang="en-GB" dirty="0"/>
              <a:t>Hourly time step</a:t>
            </a:r>
          </a:p>
          <a:p>
            <a:pPr lvl="1"/>
            <a:r>
              <a:rPr lang="en-GB" dirty="0"/>
              <a:t>0.5 m layers</a:t>
            </a:r>
          </a:p>
          <a:p>
            <a:pPr lvl="1"/>
            <a:r>
              <a:rPr lang="en-GB" dirty="0"/>
              <a:t>3 phytoplankton, 1 zooplankton group</a:t>
            </a:r>
          </a:p>
          <a:p>
            <a:r>
              <a:rPr lang="en-GB" dirty="0"/>
              <a:t>Final version: GWLF inflows driven by same meteorology</a:t>
            </a:r>
            <a:endParaRPr lang="en-S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E109BC-DC24-4507-9F3E-2F7969D05E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5026" y="2280016"/>
            <a:ext cx="5735119" cy="3293266"/>
          </a:xfrm>
          <a:prstGeom prst="rect">
            <a:avLst/>
          </a:prstGeom>
        </p:spPr>
      </p:pic>
      <p:sp>
        <p:nvSpPr>
          <p:cNvPr id="5" name="Right Brace 4">
            <a:extLst>
              <a:ext uri="{FF2B5EF4-FFF2-40B4-BE49-F238E27FC236}">
                <a16:creationId xmlns:a16="http://schemas.microsoft.com/office/drawing/2014/main" id="{342796C4-27B4-4AD0-AB30-A495CE4733EA}"/>
              </a:ext>
            </a:extLst>
          </p:cNvPr>
          <p:cNvSpPr/>
          <p:nvPr/>
        </p:nvSpPr>
        <p:spPr>
          <a:xfrm rot="19152090">
            <a:off x="11159414" y="4348066"/>
            <a:ext cx="130629" cy="40432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F2031F-9865-4A27-BB33-9B832FBCA527}"/>
              </a:ext>
            </a:extLst>
          </p:cNvPr>
          <p:cNvSpPr txBox="1"/>
          <p:nvPr/>
        </p:nvSpPr>
        <p:spPr>
          <a:xfrm>
            <a:off x="11259206" y="4242840"/>
            <a:ext cx="68159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E &amp; F</a:t>
            </a:r>
          </a:p>
          <a:p>
            <a:r>
              <a:rPr lang="en-GB" sz="1100" dirty="0"/>
              <a:t>together</a:t>
            </a:r>
            <a:endParaRPr lang="en-SE" sz="1100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C1CC8C23-F790-45E1-BE31-5818F12F2DF2}"/>
              </a:ext>
            </a:extLst>
          </p:cNvPr>
          <p:cNvSpPr/>
          <p:nvPr/>
        </p:nvSpPr>
        <p:spPr>
          <a:xfrm>
            <a:off x="7047722" y="4310743"/>
            <a:ext cx="363077" cy="136849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C8DD7F85-2B0F-4349-8CE9-5C5D129BBC3A}"/>
              </a:ext>
            </a:extLst>
          </p:cNvPr>
          <p:cNvSpPr/>
          <p:nvPr/>
        </p:nvSpPr>
        <p:spPr>
          <a:xfrm>
            <a:off x="8685980" y="4052596"/>
            <a:ext cx="363077" cy="136849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0EB23E7-9F71-45FE-8E18-790BB522D753}"/>
              </a:ext>
            </a:extLst>
          </p:cNvPr>
          <p:cNvSpPr/>
          <p:nvPr/>
        </p:nvSpPr>
        <p:spPr>
          <a:xfrm>
            <a:off x="10113564" y="4286087"/>
            <a:ext cx="363077" cy="136849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AC4663E1-12E0-4B4C-8678-1379D397BC60}"/>
              </a:ext>
            </a:extLst>
          </p:cNvPr>
          <p:cNvSpPr/>
          <p:nvPr/>
        </p:nvSpPr>
        <p:spPr>
          <a:xfrm rot="7119672">
            <a:off x="10539273" y="4153067"/>
            <a:ext cx="363077" cy="136849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591114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46339-B1C3-4E0C-A505-2F4BD8C85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Progress </a:t>
            </a:r>
            <a:r>
              <a:rPr lang="en-GB" dirty="0" err="1"/>
              <a:t>Mälaren</a:t>
            </a:r>
            <a:r>
              <a:rPr lang="en-GB" dirty="0"/>
              <a:t> – 1D modelling</a:t>
            </a:r>
            <a:endParaRPr lang="en-SE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5C52ADB-910D-4274-BE96-A4F5ECD5DECD}"/>
              </a:ext>
            </a:extLst>
          </p:cNvPr>
          <p:cNvSpPr/>
          <p:nvPr/>
        </p:nvSpPr>
        <p:spPr>
          <a:xfrm>
            <a:off x="4045451" y="3902043"/>
            <a:ext cx="1517779" cy="41054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YAML templates and GOTM-SP.exe/</a:t>
            </a:r>
            <a:endParaRPr lang="en-SE" sz="1000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8A0892B1-548A-4D6D-AE56-5D7FB054D998}"/>
              </a:ext>
            </a:extLst>
          </p:cNvPr>
          <p:cNvSpPr/>
          <p:nvPr/>
        </p:nvSpPr>
        <p:spPr>
          <a:xfrm>
            <a:off x="5743624" y="2539774"/>
            <a:ext cx="391886" cy="18661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7E9B0F6-7980-44D0-AF3D-12495CB2ABC3}"/>
              </a:ext>
            </a:extLst>
          </p:cNvPr>
          <p:cNvSpPr/>
          <p:nvPr/>
        </p:nvSpPr>
        <p:spPr>
          <a:xfrm>
            <a:off x="6210155" y="2427807"/>
            <a:ext cx="1517779" cy="4105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Compile </a:t>
            </a:r>
            <a:r>
              <a:rPr lang="en-GB" sz="1000" dirty="0" err="1"/>
              <a:t>meteo</a:t>
            </a:r>
            <a:r>
              <a:rPr lang="en-GB" sz="1000" dirty="0"/>
              <a:t> </a:t>
            </a:r>
            <a:r>
              <a:rPr lang="en-GB" sz="1000" dirty="0" err="1"/>
              <a:t>data.R</a:t>
            </a:r>
            <a:endParaRPr lang="en-SE" sz="100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87A7022-4552-4366-873C-56CD237EE2F5}"/>
              </a:ext>
            </a:extLst>
          </p:cNvPr>
          <p:cNvSpPr/>
          <p:nvPr/>
        </p:nvSpPr>
        <p:spPr>
          <a:xfrm>
            <a:off x="4045453" y="2427807"/>
            <a:ext cx="1517779" cy="41054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ISIMIP data/</a:t>
            </a:r>
            <a:endParaRPr lang="en-SE" sz="10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1DA8065-93E0-4548-8909-431A0B610230}"/>
              </a:ext>
            </a:extLst>
          </p:cNvPr>
          <p:cNvSpPr/>
          <p:nvPr/>
        </p:nvSpPr>
        <p:spPr>
          <a:xfrm>
            <a:off x="6210155" y="3164925"/>
            <a:ext cx="1517779" cy="4105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Compile hypsograph </a:t>
            </a:r>
            <a:r>
              <a:rPr lang="en-GB" sz="1000" dirty="0" err="1"/>
              <a:t>data.R</a:t>
            </a:r>
            <a:endParaRPr lang="en-SE" sz="1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B4C18ED-B9D3-4C19-9864-5640115B9EE5}"/>
              </a:ext>
            </a:extLst>
          </p:cNvPr>
          <p:cNvSpPr/>
          <p:nvPr/>
        </p:nvSpPr>
        <p:spPr>
          <a:xfrm>
            <a:off x="7848651" y="2586645"/>
            <a:ext cx="619124" cy="9287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84789139-AB59-41BA-A181-AC2A1338EF20}"/>
              </a:ext>
            </a:extLst>
          </p:cNvPr>
          <p:cNvSpPr/>
          <p:nvPr/>
        </p:nvSpPr>
        <p:spPr>
          <a:xfrm rot="5400000">
            <a:off x="8901404" y="2695431"/>
            <a:ext cx="221456" cy="154781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6EC2C66-041D-420F-8294-3314CF134F42}"/>
              </a:ext>
            </a:extLst>
          </p:cNvPr>
          <p:cNvSpPr/>
          <p:nvPr/>
        </p:nvSpPr>
        <p:spPr>
          <a:xfrm>
            <a:off x="7848651" y="3323763"/>
            <a:ext cx="619124" cy="9287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0BC39D-5AE3-40FA-8646-A941FAB26087}"/>
              </a:ext>
            </a:extLst>
          </p:cNvPr>
          <p:cNvSpPr/>
          <p:nvPr/>
        </p:nvSpPr>
        <p:spPr>
          <a:xfrm rot="5400000">
            <a:off x="7650397" y="2586646"/>
            <a:ext cx="1567105" cy="9287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63F926F-08CA-4DEA-B190-1151FA721A6D}"/>
              </a:ext>
            </a:extLst>
          </p:cNvPr>
          <p:cNvSpPr/>
          <p:nvPr/>
        </p:nvSpPr>
        <p:spPr>
          <a:xfrm>
            <a:off x="8387514" y="2726385"/>
            <a:ext cx="556339" cy="9287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692E245-C017-4C45-92C5-6A8E379B444E}"/>
              </a:ext>
            </a:extLst>
          </p:cNvPr>
          <p:cNvSpPr/>
          <p:nvPr/>
        </p:nvSpPr>
        <p:spPr>
          <a:xfrm>
            <a:off x="9267486" y="2567547"/>
            <a:ext cx="1517779" cy="41054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Compiled data/</a:t>
            </a:r>
            <a:endParaRPr lang="en-SE" sz="1000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D05AE92-CBAB-4698-80D9-A895136BEE42}"/>
              </a:ext>
            </a:extLst>
          </p:cNvPr>
          <p:cNvSpPr/>
          <p:nvPr/>
        </p:nvSpPr>
        <p:spPr>
          <a:xfrm>
            <a:off x="4045450" y="1690689"/>
            <a:ext cx="1517779" cy="41054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Inflow data/</a:t>
            </a:r>
            <a:endParaRPr lang="en-SE" sz="1000" dirty="0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F0AA59DC-E896-4BEC-819B-411EF8C15591}"/>
              </a:ext>
            </a:extLst>
          </p:cNvPr>
          <p:cNvSpPr/>
          <p:nvPr/>
        </p:nvSpPr>
        <p:spPr>
          <a:xfrm>
            <a:off x="5746735" y="1802656"/>
            <a:ext cx="391886" cy="18661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0B8F8DD-3BEC-480B-80F0-F32487E0C8CA}"/>
              </a:ext>
            </a:extLst>
          </p:cNvPr>
          <p:cNvSpPr/>
          <p:nvPr/>
        </p:nvSpPr>
        <p:spPr>
          <a:xfrm>
            <a:off x="7848651" y="1849527"/>
            <a:ext cx="619124" cy="9287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3DD79BB-5EC1-4BED-AEAF-054C3E9DC348}"/>
              </a:ext>
            </a:extLst>
          </p:cNvPr>
          <p:cNvSpPr/>
          <p:nvPr/>
        </p:nvSpPr>
        <p:spPr>
          <a:xfrm>
            <a:off x="9267484" y="3897985"/>
            <a:ext cx="1517779" cy="4105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Set up GOTM-SP </a:t>
            </a:r>
            <a:r>
              <a:rPr lang="en-GB" sz="1000" dirty="0" err="1"/>
              <a:t>runs.R</a:t>
            </a:r>
            <a:endParaRPr lang="en-SE" sz="1000" dirty="0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B89E4362-0743-4825-B634-FE89D077CEBD}"/>
              </a:ext>
            </a:extLst>
          </p:cNvPr>
          <p:cNvSpPr/>
          <p:nvPr/>
        </p:nvSpPr>
        <p:spPr>
          <a:xfrm rot="10800000">
            <a:off x="9915645" y="3617885"/>
            <a:ext cx="221456" cy="154781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07A3359-D194-4715-8805-28FA53622576}"/>
              </a:ext>
            </a:extLst>
          </p:cNvPr>
          <p:cNvSpPr/>
          <p:nvPr/>
        </p:nvSpPr>
        <p:spPr>
          <a:xfrm rot="5400000">
            <a:off x="9752533" y="3327072"/>
            <a:ext cx="547683" cy="9287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0FF38CFA-2117-438F-AD1A-15A8D1FE6339}"/>
              </a:ext>
            </a:extLst>
          </p:cNvPr>
          <p:cNvSpPr/>
          <p:nvPr/>
        </p:nvSpPr>
        <p:spPr>
          <a:xfrm rot="5400000">
            <a:off x="8897858" y="4025869"/>
            <a:ext cx="221456" cy="154781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33927F0-F74E-4D07-8252-8C39CB3F4095}"/>
              </a:ext>
            </a:extLst>
          </p:cNvPr>
          <p:cNvSpPr/>
          <p:nvPr/>
        </p:nvSpPr>
        <p:spPr>
          <a:xfrm>
            <a:off x="5743624" y="4056824"/>
            <a:ext cx="3187572" cy="9287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BD5EA6F2-DF04-4789-9576-CE0972A390C6}"/>
              </a:ext>
            </a:extLst>
          </p:cNvPr>
          <p:cNvSpPr/>
          <p:nvPr/>
        </p:nvSpPr>
        <p:spPr>
          <a:xfrm>
            <a:off x="6234746" y="1690688"/>
            <a:ext cx="1517779" cy="4105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Compile stream </a:t>
            </a:r>
            <a:r>
              <a:rPr lang="en-GB" sz="1000" dirty="0" err="1"/>
              <a:t>data.R</a:t>
            </a:r>
            <a:endParaRPr lang="en-SE" sz="1000" dirty="0"/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2A64AE6D-5D99-4F08-930E-40B0770D5E5D}"/>
              </a:ext>
            </a:extLst>
          </p:cNvPr>
          <p:cNvSpPr/>
          <p:nvPr/>
        </p:nvSpPr>
        <p:spPr>
          <a:xfrm rot="10800000">
            <a:off x="9915645" y="5254696"/>
            <a:ext cx="221456" cy="154781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CDCC591-5607-4CE7-90A5-64927B34787E}"/>
              </a:ext>
            </a:extLst>
          </p:cNvPr>
          <p:cNvSpPr/>
          <p:nvPr/>
        </p:nvSpPr>
        <p:spPr>
          <a:xfrm rot="5400000">
            <a:off x="9593450" y="4818080"/>
            <a:ext cx="861323" cy="9287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190DC558-2CB2-4B28-A1C7-F790CF1C852E}"/>
              </a:ext>
            </a:extLst>
          </p:cNvPr>
          <p:cNvSpPr/>
          <p:nvPr/>
        </p:nvSpPr>
        <p:spPr>
          <a:xfrm>
            <a:off x="9267484" y="5526900"/>
            <a:ext cx="1517779" cy="108827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Simulation folder/</a:t>
            </a:r>
          </a:p>
          <a:p>
            <a:pPr algn="ctr"/>
            <a:endParaRPr lang="en-GB" sz="1000" dirty="0"/>
          </a:p>
          <a:p>
            <a:pPr algn="ctr"/>
            <a:endParaRPr lang="en-GB" sz="1000" dirty="0"/>
          </a:p>
          <a:p>
            <a:pPr algn="ctr"/>
            <a:endParaRPr lang="en-GB" sz="1000" dirty="0"/>
          </a:p>
          <a:p>
            <a:pPr algn="ctr"/>
            <a:endParaRPr lang="en-SE" sz="1000" dirty="0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5139DDDA-9395-415B-B83D-6A4CB506ED5A}"/>
              </a:ext>
            </a:extLst>
          </p:cNvPr>
          <p:cNvGrpSpPr/>
          <p:nvPr/>
        </p:nvGrpSpPr>
        <p:grpSpPr>
          <a:xfrm rot="16200000">
            <a:off x="3455964" y="1694091"/>
            <a:ext cx="591727" cy="403739"/>
            <a:chOff x="1694397" y="1891253"/>
            <a:chExt cx="591727" cy="403739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EFD084B1-DFC7-4671-A185-9ED3388D6574}"/>
                </a:ext>
              </a:extLst>
            </p:cNvPr>
            <p:cNvSpPr/>
            <p:nvPr/>
          </p:nvSpPr>
          <p:spPr>
            <a:xfrm rot="10800000">
              <a:off x="1694397" y="1891253"/>
              <a:ext cx="591727" cy="29457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E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0FF11DC5-DD98-4770-AE3F-56254DEFDBE6}"/>
                </a:ext>
              </a:extLst>
            </p:cNvPr>
            <p:cNvSpPr/>
            <p:nvPr/>
          </p:nvSpPr>
          <p:spPr>
            <a:xfrm rot="10800000">
              <a:off x="1786538" y="1959814"/>
              <a:ext cx="407445" cy="15744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E"/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75565DF8-3D19-4A63-9D46-70CCABB94790}"/>
                </a:ext>
              </a:extLst>
            </p:cNvPr>
            <p:cNvGrpSpPr/>
            <p:nvPr/>
          </p:nvGrpSpPr>
          <p:grpSpPr>
            <a:xfrm rot="5400000">
              <a:off x="1856806" y="2098041"/>
              <a:ext cx="264401" cy="129501"/>
              <a:chOff x="3241066" y="2774074"/>
              <a:chExt cx="264401" cy="129501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9F32338C-8DF5-4569-8059-61E7A650BA2D}"/>
                  </a:ext>
                </a:extLst>
              </p:cNvPr>
              <p:cNvSpPr/>
              <p:nvPr/>
            </p:nvSpPr>
            <p:spPr>
              <a:xfrm rot="5400000">
                <a:off x="3315884" y="2716956"/>
                <a:ext cx="94101" cy="243738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E"/>
              </a:p>
            </p:txBody>
          </p:sp>
          <p:sp>
            <p:nvSpPr>
              <p:cNvPr id="33" name="Isosceles Triangle 32">
                <a:extLst>
                  <a:ext uri="{FF2B5EF4-FFF2-40B4-BE49-F238E27FC236}">
                    <a16:creationId xmlns:a16="http://schemas.microsoft.com/office/drawing/2014/main" id="{BC5E2E79-F5AB-4E71-AE03-2C1D99262AFD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>
                <a:off x="3395460" y="2793569"/>
                <a:ext cx="129501" cy="9051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E"/>
              </a:p>
            </p:txBody>
          </p:sp>
        </p:grpSp>
      </p:grpSp>
      <p:sp>
        <p:nvSpPr>
          <p:cNvPr id="34" name="Oval 33">
            <a:extLst>
              <a:ext uri="{FF2B5EF4-FFF2-40B4-BE49-F238E27FC236}">
                <a16:creationId xmlns:a16="http://schemas.microsoft.com/office/drawing/2014/main" id="{0A745DE4-93A4-4EB6-BE91-3C0AE5BA3D5B}"/>
              </a:ext>
            </a:extLst>
          </p:cNvPr>
          <p:cNvSpPr/>
          <p:nvPr/>
        </p:nvSpPr>
        <p:spPr>
          <a:xfrm rot="5400000">
            <a:off x="10970787" y="3963297"/>
            <a:ext cx="591727" cy="29457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A29FA35-D623-4245-8BAB-6C93F4B73CD0}"/>
              </a:ext>
            </a:extLst>
          </p:cNvPr>
          <p:cNvSpPr/>
          <p:nvPr/>
        </p:nvSpPr>
        <p:spPr>
          <a:xfrm rot="5400000">
            <a:off x="11072326" y="4031857"/>
            <a:ext cx="407445" cy="15744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533A42A6-A082-4433-8125-44BD9E39E95F}"/>
              </a:ext>
            </a:extLst>
          </p:cNvPr>
          <p:cNvSpPr/>
          <p:nvPr/>
        </p:nvSpPr>
        <p:spPr>
          <a:xfrm rot="10800000">
            <a:off x="10966771" y="4002217"/>
            <a:ext cx="293942" cy="21672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7" name="Isosceles Triangle 36">
            <a:extLst>
              <a:ext uri="{FF2B5EF4-FFF2-40B4-BE49-F238E27FC236}">
                <a16:creationId xmlns:a16="http://schemas.microsoft.com/office/drawing/2014/main" id="{034FAF12-7459-4F15-B8E6-E5ECAE6D0A36}"/>
              </a:ext>
            </a:extLst>
          </p:cNvPr>
          <p:cNvSpPr/>
          <p:nvPr/>
        </p:nvSpPr>
        <p:spPr>
          <a:xfrm rot="16200000">
            <a:off x="8535944" y="5654782"/>
            <a:ext cx="221456" cy="154781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A877B6F-B016-43F0-8881-62DFFCFFD12E}"/>
              </a:ext>
            </a:extLst>
          </p:cNvPr>
          <p:cNvSpPr/>
          <p:nvPr/>
        </p:nvSpPr>
        <p:spPr>
          <a:xfrm rot="10800000">
            <a:off x="8721774" y="5685738"/>
            <a:ext cx="439713" cy="9287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BFFE93C9-FD92-47C9-886F-7BA8D53DAFA6}"/>
              </a:ext>
            </a:extLst>
          </p:cNvPr>
          <p:cNvSpPr/>
          <p:nvPr/>
        </p:nvSpPr>
        <p:spPr>
          <a:xfrm>
            <a:off x="6945505" y="5526900"/>
            <a:ext cx="1517779" cy="4105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Run GOTM-SP for </a:t>
            </a:r>
            <a:r>
              <a:rPr lang="en-GB" sz="1000" dirty="0" err="1"/>
              <a:t>basins.R</a:t>
            </a:r>
            <a:endParaRPr lang="en-SE" sz="1000" dirty="0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98CD6E25-4ABE-44F9-98DD-DF8A818A1406}"/>
              </a:ext>
            </a:extLst>
          </p:cNvPr>
          <p:cNvSpPr/>
          <p:nvPr/>
        </p:nvSpPr>
        <p:spPr>
          <a:xfrm>
            <a:off x="7727934" y="4447321"/>
            <a:ext cx="1026582" cy="7454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helpers/ </a:t>
            </a:r>
            <a:r>
              <a:rPr lang="en-GB" sz="1000" dirty="0" err="1"/>
              <a:t>create_inflow_files_from_basin_outflow.R</a:t>
            </a:r>
            <a:endParaRPr lang="en-SE" sz="1000" dirty="0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F3313699-1A96-4948-94E5-18EF6429D976}"/>
              </a:ext>
            </a:extLst>
          </p:cNvPr>
          <p:cNvSpPr/>
          <p:nvPr/>
        </p:nvSpPr>
        <p:spPr>
          <a:xfrm>
            <a:off x="6673182" y="4447321"/>
            <a:ext cx="1026582" cy="7454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helpers/</a:t>
            </a:r>
            <a:r>
              <a:rPr lang="en-GB" sz="1000" dirty="0" err="1"/>
              <a:t>modify_stream_sections_gotm_yaml.R</a:t>
            </a:r>
            <a:endParaRPr lang="en-SE" sz="1000" dirty="0"/>
          </a:p>
        </p:txBody>
      </p:sp>
      <p:sp>
        <p:nvSpPr>
          <p:cNvPr id="42" name="Isosceles Triangle 41">
            <a:extLst>
              <a:ext uri="{FF2B5EF4-FFF2-40B4-BE49-F238E27FC236}">
                <a16:creationId xmlns:a16="http://schemas.microsoft.com/office/drawing/2014/main" id="{70B21C98-DA40-4F85-9E36-6A404F3BD72F}"/>
              </a:ext>
            </a:extLst>
          </p:cNvPr>
          <p:cNvSpPr/>
          <p:nvPr/>
        </p:nvSpPr>
        <p:spPr>
          <a:xfrm rot="10800000">
            <a:off x="7597824" y="5335626"/>
            <a:ext cx="221456" cy="154781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5351AD9-571C-423D-ABDE-8EFC0A2DB888}"/>
              </a:ext>
            </a:extLst>
          </p:cNvPr>
          <p:cNvSpPr/>
          <p:nvPr/>
        </p:nvSpPr>
        <p:spPr>
          <a:xfrm rot="5400000">
            <a:off x="7628901" y="5252282"/>
            <a:ext cx="154780" cy="9287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D548E47-83BA-45CA-810D-4875A99E1B74}"/>
              </a:ext>
            </a:extLst>
          </p:cNvPr>
          <p:cNvSpPr/>
          <p:nvPr/>
        </p:nvSpPr>
        <p:spPr>
          <a:xfrm rot="16200000">
            <a:off x="7536524" y="6114198"/>
            <a:ext cx="326479" cy="9287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FB0BE9A-1535-4FE7-A68F-9301709B6494}"/>
              </a:ext>
            </a:extLst>
          </p:cNvPr>
          <p:cNvSpPr/>
          <p:nvPr/>
        </p:nvSpPr>
        <p:spPr>
          <a:xfrm>
            <a:off x="7653329" y="6249876"/>
            <a:ext cx="1375296" cy="9287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6" name="Isosceles Triangle 45">
            <a:extLst>
              <a:ext uri="{FF2B5EF4-FFF2-40B4-BE49-F238E27FC236}">
                <a16:creationId xmlns:a16="http://schemas.microsoft.com/office/drawing/2014/main" id="{8B2DD0FB-D347-44CA-B465-4077F5F39FBF}"/>
              </a:ext>
            </a:extLst>
          </p:cNvPr>
          <p:cNvSpPr/>
          <p:nvPr/>
        </p:nvSpPr>
        <p:spPr>
          <a:xfrm rot="5400000">
            <a:off x="8978794" y="6218921"/>
            <a:ext cx="221456" cy="154781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C04320E-4698-41E8-9D12-1E187ADCCE5A}"/>
              </a:ext>
            </a:extLst>
          </p:cNvPr>
          <p:cNvSpPr/>
          <p:nvPr/>
        </p:nvSpPr>
        <p:spPr>
          <a:xfrm>
            <a:off x="9504097" y="6091037"/>
            <a:ext cx="1045813" cy="41054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output.nc files</a:t>
            </a:r>
            <a:endParaRPr lang="en-SE" sz="1000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4503950-ED64-47A7-8A90-5F6A31A9F15B}"/>
              </a:ext>
            </a:extLst>
          </p:cNvPr>
          <p:cNvSpPr txBox="1"/>
          <p:nvPr/>
        </p:nvSpPr>
        <p:spPr>
          <a:xfrm>
            <a:off x="385469" y="1540016"/>
            <a:ext cx="29884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Streams: using discharge from HYPE model from earlier studies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Nutrient concentrations are constant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GSWP3-W5E5 ISIMIP bias-adjusted climate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Hypsograph extrapolated from </a:t>
            </a:r>
            <a:r>
              <a:rPr lang="en-GB" dirty="0" err="1"/>
              <a:t>Sonesten</a:t>
            </a:r>
            <a:r>
              <a:rPr lang="en-GB" dirty="0"/>
              <a:t> et al. (2013)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Compiled latest GOTM lake-branch version with </a:t>
            </a:r>
            <a:r>
              <a:rPr lang="en-GB" dirty="0" err="1"/>
              <a:t>Selmaprotbas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Basin exchange resolved during runs</a:t>
            </a:r>
          </a:p>
        </p:txBody>
      </p:sp>
    </p:spTree>
    <p:extLst>
      <p:ext uri="{BB962C8B-B14F-4D97-AF65-F5344CB8AC3E}">
        <p14:creationId xmlns:p14="http://schemas.microsoft.com/office/powerpoint/2010/main" val="231895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 animBg="1"/>
      <p:bldP spid="27" grpId="0" animBg="1"/>
      <p:bldP spid="28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6DDA2-3F14-4A52-80D7-975C25FDC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Progress </a:t>
            </a:r>
            <a:r>
              <a:rPr lang="en-GB" dirty="0" err="1"/>
              <a:t>Mälaren</a:t>
            </a:r>
            <a:r>
              <a:rPr lang="en-GB" dirty="0"/>
              <a:t> – 1D modelling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99E3B-E46C-4A51-9A75-5CD93E92A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130420" cy="4351338"/>
          </a:xfrm>
        </p:spPr>
        <p:txBody>
          <a:bodyPr/>
          <a:lstStyle/>
          <a:p>
            <a:r>
              <a:rPr lang="en-GB" dirty="0"/>
              <a:t>I have not yet compared with observations</a:t>
            </a:r>
          </a:p>
          <a:p>
            <a:r>
              <a:rPr lang="en-GB" dirty="0"/>
              <a:t>Temperature and PO4 look realistic</a:t>
            </a:r>
          </a:p>
          <a:p>
            <a:r>
              <a:rPr lang="en-GB" dirty="0"/>
              <a:t>O2 and NO3 do not</a:t>
            </a:r>
          </a:p>
          <a:p>
            <a:r>
              <a:rPr lang="en-GB" dirty="0"/>
              <a:t>Phytoplankton is growing (up to 10 mg-</a:t>
            </a:r>
            <a:r>
              <a:rPr lang="en-GB" dirty="0" err="1"/>
              <a:t>Chl</a:t>
            </a:r>
            <a:r>
              <a:rPr lang="en-GB" dirty="0"/>
              <a:t>/m3)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26653F-68FE-497C-89C2-32D1FE1449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0954" y="1197549"/>
            <a:ext cx="4309535" cy="298514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5D1BBB0-1583-4DC3-9D91-C38820BDA0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0954" y="4055678"/>
            <a:ext cx="4309535" cy="298514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05DCD3A-7D39-454F-B936-90896F56F0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561" y="1178815"/>
            <a:ext cx="4309535" cy="298514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DB2761D-E03C-402D-8792-1F3CDF6B13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562" y="4055678"/>
            <a:ext cx="4309535" cy="298514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1256D17-B5DF-4B1C-828B-9830C89A5950}"/>
              </a:ext>
            </a:extLst>
          </p:cNvPr>
          <p:cNvSpPr txBox="1"/>
          <p:nvPr/>
        </p:nvSpPr>
        <p:spPr>
          <a:xfrm>
            <a:off x="5481965" y="1178815"/>
            <a:ext cx="1388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/>
              <a:t>Temperature</a:t>
            </a:r>
            <a:endParaRPr lang="en-SE" u="sng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942F91-7CF0-4FD8-B54D-4860D28643E5}"/>
              </a:ext>
            </a:extLst>
          </p:cNvPr>
          <p:cNvSpPr txBox="1"/>
          <p:nvPr/>
        </p:nvSpPr>
        <p:spPr>
          <a:xfrm>
            <a:off x="9716351" y="1146057"/>
            <a:ext cx="880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/>
              <a:t>Oxygen</a:t>
            </a:r>
            <a:endParaRPr lang="en-SE" u="sng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62BDB6E-3E55-4C6D-B552-41CCE7AE1DB1}"/>
              </a:ext>
            </a:extLst>
          </p:cNvPr>
          <p:cNvSpPr txBox="1"/>
          <p:nvPr/>
        </p:nvSpPr>
        <p:spPr>
          <a:xfrm>
            <a:off x="5586897" y="4017842"/>
            <a:ext cx="1178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/>
              <a:t>Phosphate</a:t>
            </a:r>
            <a:endParaRPr lang="en-SE" u="sng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048181F-5D56-43A8-8E02-090608D18DE8}"/>
              </a:ext>
            </a:extLst>
          </p:cNvPr>
          <p:cNvSpPr txBox="1"/>
          <p:nvPr/>
        </p:nvSpPr>
        <p:spPr>
          <a:xfrm>
            <a:off x="9530499" y="4024936"/>
            <a:ext cx="1252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/>
              <a:t>Chlorophyll</a:t>
            </a:r>
            <a:endParaRPr lang="en-SE" u="sng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C9E0042-E2B9-421F-AB18-3411CAF27C70}"/>
              </a:ext>
            </a:extLst>
          </p:cNvPr>
          <p:cNvSpPr txBox="1"/>
          <p:nvPr/>
        </p:nvSpPr>
        <p:spPr>
          <a:xfrm>
            <a:off x="4374669" y="1365742"/>
            <a:ext cx="3690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0m</a:t>
            </a:r>
            <a:endParaRPr lang="en-SE" sz="11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399019C-2ABC-467E-8136-269A8F07ADD2}"/>
              </a:ext>
            </a:extLst>
          </p:cNvPr>
          <p:cNvSpPr txBox="1"/>
          <p:nvPr/>
        </p:nvSpPr>
        <p:spPr>
          <a:xfrm>
            <a:off x="4302322" y="3615321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60m</a:t>
            </a:r>
            <a:endParaRPr lang="en-SE" sz="1100" dirty="0"/>
          </a:p>
        </p:txBody>
      </p:sp>
    </p:spTree>
    <p:extLst>
      <p:ext uri="{BB962C8B-B14F-4D97-AF65-F5344CB8AC3E}">
        <p14:creationId xmlns:p14="http://schemas.microsoft.com/office/powerpoint/2010/main" val="2807710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230</Words>
  <Application>Microsoft Office PowerPoint</Application>
  <PresentationFormat>Widescreen</PresentationFormat>
  <Paragraphs>45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Progress Mälaren – 1D modelling</vt:lpstr>
      <vt:lpstr>Progress Mälaren – 1D modelling</vt:lpstr>
      <vt:lpstr>Progress Mälaren – 1D modelling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Mälaren – 1D modelling</dc:title>
  <dc:creator>Jorrit Mesman</dc:creator>
  <cp:lastModifiedBy>Jorrit Mesman</cp:lastModifiedBy>
  <cp:revision>13</cp:revision>
  <dcterms:created xsi:type="dcterms:W3CDTF">2024-06-12T07:32:21Z</dcterms:created>
  <dcterms:modified xsi:type="dcterms:W3CDTF">2024-06-12T09:12:37Z</dcterms:modified>
</cp:coreProperties>
</file>